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2726AB9-7C05-4706-9207-FB0415D5218B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1C854B7-A351-4F40-88D8-3B2C3C54EF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E03DF8-64E6-4BC7-9A1F-D911D47A96D8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355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0EBF3C-20E3-43F9-9932-140533E3EFF5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Přímá spojovací čára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bdélník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5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20B37-5C55-45BE-B032-78027CE0586C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6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3D98A0A-1F57-4F90-AF8E-92EBA5BB09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64B25-E8ED-45BE-8C13-807C8482649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EE45-F796-4177-A988-7AE332B940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Přímá spojovací čára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Elipsa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lipsa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34785-27E7-4035-89E9-3B4E8AECDC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20F34-912C-4A04-B317-1877AD1BE6FD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ABBF6-11AF-4D30-875C-D796287E641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3FD29-42DB-43A1-A52D-9CA077F6D6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Elipsa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594EE-3AF4-408C-BD4B-128C72B512D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A00320D-825A-4932-8020-4126B72EB8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E4E6E-0D30-49F8-8944-87E9EEE12605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AE515-2C89-427E-8819-6DC0A67CCD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bdélník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Přímá spojovací čára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Obdélník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Elipsa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Elipsa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8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DDE47-7B17-49CA-8E64-797C8EA6F53D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9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AE5738BA-5C60-459B-8FA6-63496DC8F9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399B7-9BB9-4BBB-A1EB-0283BEF3D55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40ED5-B7DE-45A8-830D-74322B2DB5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A6BA5-635F-48C7-B6DC-9BB979366AE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9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86B79D1-0B08-4F3C-8E45-1C56DC2767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6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10749EC-8066-45F6-A816-D1CEC9E566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A4CAB-3270-4C0A-847F-39FC4662CD8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8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Obdélník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bdélník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6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09FB5-5528-46D3-B40E-5591244284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datum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7572-97F6-4F43-B25D-76E35F1E6D1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18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3DD8CC8-DB42-4E94-9485-C07F54B6A69E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Elipsa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6E8E0B-EB4D-47EB-876F-8D2B3AF2DA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8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39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613" cy="1785937"/>
          </a:xfrm>
        </p:spPr>
        <p:txBody>
          <a:bodyPr/>
          <a:lstStyle/>
          <a:p>
            <a:endParaRPr lang="cs-CZ" smtClean="0">
              <a:solidFill>
                <a:srgbClr val="7B9899"/>
              </a:solidFill>
            </a:endParaRPr>
          </a:p>
        </p:txBody>
      </p:sp>
      <p:sp>
        <p:nvSpPr>
          <p:cNvPr id="14338" name="Zástupný symbol pro obsah 5"/>
          <p:cNvSpPr>
            <a:spLocks noGrp="1"/>
          </p:cNvSpPr>
          <p:nvPr>
            <p:ph sz="quarter"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r>
              <a:rPr lang="cs-CZ" sz="2400" smtClean="0"/>
              <a:t>Název školy: </a:t>
            </a:r>
            <a:r>
              <a:rPr lang="cs-CZ" sz="1800" smtClean="0"/>
              <a:t>Střední zdravotnická škola a vyšší odborná škola zdravotnická Karlovy Vary</a:t>
            </a:r>
          </a:p>
          <a:p>
            <a:r>
              <a:rPr lang="cs-CZ" sz="1800" smtClean="0"/>
              <a:t>Číslo projektu: CZ.1.07/1.5.00/34.0953 </a:t>
            </a:r>
          </a:p>
          <a:p>
            <a:r>
              <a:rPr lang="cs-CZ" sz="2400" smtClean="0">
                <a:latin typeface="Arial" charset="0"/>
              </a:rPr>
              <a:t>Vzdělávací materiál</a:t>
            </a:r>
            <a:r>
              <a:rPr lang="cs-CZ" sz="2400" smtClean="0"/>
              <a:t>: </a:t>
            </a:r>
            <a:r>
              <a:rPr lang="cs-CZ" sz="2400" smtClean="0">
                <a:latin typeface="Arial" charset="0"/>
              </a:rPr>
              <a:t>Komplexní sloučeniny</a:t>
            </a:r>
          </a:p>
          <a:p>
            <a:r>
              <a:rPr lang="cs-CZ" sz="1800" smtClean="0"/>
              <a:t>Šablona III/2 Inovace a zkvalitnění výuky prostřednictvím ICT</a:t>
            </a:r>
          </a:p>
          <a:p>
            <a:r>
              <a:rPr lang="cs-CZ" sz="2400" smtClean="0"/>
              <a:t>Název materiálu: </a:t>
            </a:r>
            <a:r>
              <a:rPr lang="cs-CZ" sz="1800" smtClean="0"/>
              <a:t>VY_32_INOVACE_CHE.1.11</a:t>
            </a:r>
          </a:p>
          <a:p>
            <a:r>
              <a:rPr lang="cs-CZ" sz="2400" smtClean="0"/>
              <a:t>Datum tvorby: </a:t>
            </a:r>
            <a:r>
              <a:rPr lang="cs-CZ" sz="1800" smtClean="0"/>
              <a:t>10.10.2012</a:t>
            </a:r>
          </a:p>
          <a:p>
            <a:r>
              <a:rPr lang="cs-CZ" sz="1800" smtClean="0"/>
              <a:t>Vyučovací předmět, ročník, obor: CHE, 1. ročník, Laboratorní asistent</a:t>
            </a:r>
          </a:p>
          <a:p>
            <a:r>
              <a:rPr lang="cs-CZ" sz="2400" smtClean="0"/>
              <a:t>Autor: </a:t>
            </a:r>
            <a:r>
              <a:rPr lang="cs-CZ" sz="1800" smtClean="0"/>
              <a:t>Mgr. Veronika Pánková</a:t>
            </a:r>
          </a:p>
          <a:p>
            <a:r>
              <a:rPr lang="cs-CZ" sz="2400" smtClean="0"/>
              <a:t>Anotace: </a:t>
            </a:r>
            <a:r>
              <a:rPr lang="cs-CZ" sz="160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900113" y="476250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Neutrální ligandy</a:t>
            </a:r>
          </a:p>
        </p:txBody>
      </p:sp>
      <p:sp>
        <p:nvSpPr>
          <p:cNvPr id="2560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cs-CZ" smtClean="0"/>
              <a:t>zvláštní postavení mají následující 4 elektroneutrální ligandy, které označujeme speciálními názvy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835150" y="2997200"/>
          <a:ext cx="5329238" cy="1849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2664296"/>
              </a:tblGrid>
              <a:tr h="226824"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Ligand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H2O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aqua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NH3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ammin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karbonyl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nitrosyl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623" name="Obdélník 4"/>
          <p:cNvSpPr>
            <a:spLocks noChangeArrowheads="1"/>
          </p:cNvSpPr>
          <p:nvPr/>
        </p:nvSpPr>
        <p:spPr bwMode="auto">
          <a:xfrm>
            <a:off x="1116013" y="5373688"/>
            <a:ext cx="30241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Georgia" pitchFamily="18" charset="0"/>
              </a:rPr>
              <a:t>[Co(NH3)5Cl]Cl2</a:t>
            </a:r>
          </a:p>
        </p:txBody>
      </p:sp>
      <p:sp>
        <p:nvSpPr>
          <p:cNvPr id="25624" name="TextovéPole 5"/>
          <p:cNvSpPr txBox="1">
            <a:spLocks noChangeArrowheads="1"/>
          </p:cNvSpPr>
          <p:nvPr/>
        </p:nvSpPr>
        <p:spPr bwMode="auto">
          <a:xfrm>
            <a:off x="1331913" y="5229225"/>
            <a:ext cx="603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Georgia" pitchFamily="18" charset="0"/>
              </a:rPr>
              <a:t>+</a:t>
            </a:r>
            <a:r>
              <a:rPr lang="cs-CZ">
                <a:solidFill>
                  <a:srgbClr val="FF0000"/>
                </a:solidFill>
                <a:latin typeface="Georgia" pitchFamily="18" charset="0"/>
              </a:rPr>
              <a:t>III</a:t>
            </a:r>
          </a:p>
        </p:txBody>
      </p:sp>
      <p:sp>
        <p:nvSpPr>
          <p:cNvPr id="25625" name="TextovéPole 6"/>
          <p:cNvSpPr txBox="1">
            <a:spLocks noChangeArrowheads="1"/>
          </p:cNvSpPr>
          <p:nvPr/>
        </p:nvSpPr>
        <p:spPr bwMode="auto">
          <a:xfrm>
            <a:off x="2555875" y="5229225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  <a:latin typeface="Georgia" pitchFamily="18" charset="0"/>
              </a:rPr>
              <a:t>0</a:t>
            </a:r>
          </a:p>
        </p:txBody>
      </p:sp>
      <p:sp>
        <p:nvSpPr>
          <p:cNvPr id="25626" name="TextovéPole 7"/>
          <p:cNvSpPr txBox="1">
            <a:spLocks noChangeArrowheads="1"/>
          </p:cNvSpPr>
          <p:nvPr/>
        </p:nvSpPr>
        <p:spPr bwMode="auto">
          <a:xfrm>
            <a:off x="3132138" y="5229225"/>
            <a:ext cx="360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  <a:latin typeface="Georgia" pitchFamily="18" charset="0"/>
              </a:rPr>
              <a:t>-I</a:t>
            </a:r>
          </a:p>
        </p:txBody>
      </p:sp>
      <p:sp>
        <p:nvSpPr>
          <p:cNvPr id="25627" name="TextovéPole 8"/>
          <p:cNvSpPr txBox="1">
            <a:spLocks noChangeArrowheads="1"/>
          </p:cNvSpPr>
          <p:nvPr/>
        </p:nvSpPr>
        <p:spPr bwMode="auto">
          <a:xfrm>
            <a:off x="3708400" y="5229225"/>
            <a:ext cx="360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7030A0"/>
                </a:solidFill>
                <a:latin typeface="Georgia" pitchFamily="18" charset="0"/>
              </a:rPr>
              <a:t>-I</a:t>
            </a:r>
          </a:p>
        </p:txBody>
      </p:sp>
      <p:sp>
        <p:nvSpPr>
          <p:cNvPr id="25628" name="TextovéPole 9"/>
          <p:cNvSpPr txBox="1">
            <a:spLocks noChangeArrowheads="1"/>
          </p:cNvSpPr>
          <p:nvPr/>
        </p:nvSpPr>
        <p:spPr bwMode="auto">
          <a:xfrm>
            <a:off x="827088" y="6308725"/>
            <a:ext cx="4992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Součet oxidačních čísel kationtu: </a:t>
            </a:r>
            <a:r>
              <a:rPr lang="en-US">
                <a:latin typeface="Georgia" pitchFamily="18" charset="0"/>
              </a:rPr>
              <a:t>+</a:t>
            </a:r>
            <a:r>
              <a:rPr lang="cs-CZ">
                <a:latin typeface="Georgia" pitchFamily="18" charset="0"/>
              </a:rPr>
              <a:t>3</a:t>
            </a:r>
            <a:r>
              <a:rPr lang="en-US">
                <a:latin typeface="Georgia" pitchFamily="18" charset="0"/>
              </a:rPr>
              <a:t>+</a:t>
            </a:r>
            <a:r>
              <a:rPr lang="cs-CZ">
                <a:latin typeface="Georgia" pitchFamily="18" charset="0"/>
              </a:rPr>
              <a:t>0 – 1= </a:t>
            </a:r>
            <a:r>
              <a:rPr lang="en-US">
                <a:latin typeface="Georgia" pitchFamily="18" charset="0"/>
              </a:rPr>
              <a:t>+</a:t>
            </a:r>
            <a:r>
              <a:rPr lang="cs-CZ">
                <a:latin typeface="Georgia" pitchFamily="18" charset="0"/>
              </a:rPr>
              <a:t>2</a:t>
            </a:r>
          </a:p>
        </p:txBody>
      </p:sp>
      <p:sp>
        <p:nvSpPr>
          <p:cNvPr id="25629" name="TextovéPole 10"/>
          <p:cNvSpPr txBox="1">
            <a:spLocks noChangeArrowheads="1"/>
          </p:cNvSpPr>
          <p:nvPr/>
        </p:nvSpPr>
        <p:spPr bwMode="auto">
          <a:xfrm>
            <a:off x="4284663" y="5445125"/>
            <a:ext cx="4321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>
                <a:latin typeface="Georgia" pitchFamily="18" charset="0"/>
              </a:rPr>
              <a:t>chlorid pentaammin-chlorokobaltitý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mtClean="0"/>
              <a:t>PACHMANN, E. a HOFFMAN, V. </a:t>
            </a:r>
            <a:r>
              <a:rPr lang="cs-CZ" i="1" smtClean="0"/>
              <a:t>Obecná didaktika chemie</a:t>
            </a:r>
            <a:r>
              <a:rPr lang="cs-CZ" smtClean="0"/>
              <a:t>. Praha: SPN, 1981.</a:t>
            </a:r>
          </a:p>
          <a:p>
            <a:pPr>
              <a:lnSpc>
                <a:spcPct val="90000"/>
              </a:lnSpc>
            </a:pPr>
            <a:r>
              <a:rPr lang="cs-CZ" smtClean="0"/>
              <a:t>PACHMANN a kol. </a:t>
            </a:r>
            <a:r>
              <a:rPr lang="cs-CZ" i="1" smtClean="0"/>
              <a:t>Speciální didaktika chemie</a:t>
            </a:r>
            <a:r>
              <a:rPr lang="cs-CZ" smtClean="0"/>
              <a:t>. Praha: SPN,1986.</a:t>
            </a:r>
          </a:p>
          <a:p>
            <a:pPr>
              <a:lnSpc>
                <a:spcPct val="90000"/>
              </a:lnSpc>
            </a:pPr>
            <a:r>
              <a:rPr lang="cs-CZ" smtClean="0"/>
              <a:t>FLEMR V. a DUŠEK B. </a:t>
            </a:r>
            <a:r>
              <a:rPr lang="cs-CZ" i="1" smtClean="0"/>
              <a:t>Chemie I /obecná a anorganická/ pro gymnázia</a:t>
            </a:r>
            <a:r>
              <a:rPr lang="cs-CZ" smtClean="0"/>
              <a:t>. Praha: SPN, 2007.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mtClean="0"/>
              <a:t>PETTY, G. </a:t>
            </a:r>
            <a:r>
              <a:rPr lang="cs-CZ" i="1" smtClean="0"/>
              <a:t>Moderní vyučování</a:t>
            </a:r>
            <a:r>
              <a:rPr lang="cs-CZ" smtClean="0"/>
              <a:t>. 1. vyd., Praha: Portál, 1996 ISBN 80-7178-070-7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mtClean="0"/>
              <a:t>DUŠEK, B. </a:t>
            </a:r>
            <a:r>
              <a:rPr lang="cs-CZ" i="1" smtClean="0"/>
              <a:t>Kapitoly z didaktiky chemie</a:t>
            </a:r>
            <a:r>
              <a:rPr lang="cs-CZ" smtClean="0"/>
              <a:t>. 2. přeprac. vyd., Praha: VŠCHT Praha, 2009. ISBN 978-80-7080-736-1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Koordinační sloučeniny</a:t>
            </a:r>
          </a:p>
        </p:txBody>
      </p:sp>
      <p:sp>
        <p:nvSpPr>
          <p:cNvPr id="16386" name="Zástupný symbol pro obsah 4"/>
          <p:cNvSpPr>
            <a:spLocks noGrp="1"/>
          </p:cNvSpPr>
          <p:nvPr>
            <p:ph sz="quarter" idx="1"/>
          </p:nvPr>
        </p:nvSpPr>
        <p:spPr>
          <a:xfrm>
            <a:off x="323850" y="1412875"/>
            <a:ext cx="8504238" cy="4572000"/>
          </a:xfrm>
        </p:spPr>
        <p:txBody>
          <a:bodyPr/>
          <a:lstStyle/>
          <a:p>
            <a:r>
              <a:rPr lang="cs-CZ" sz="2200" smtClean="0"/>
              <a:t>koordinační sloučeninou čili komplexem se rozumí molekula  či iont, v  němž jsou k atomu či iontu M (centrálnímu atomu) vázány další atomy či atomové skupiny L (ligandy) </a:t>
            </a:r>
          </a:p>
          <a:p>
            <a:r>
              <a:rPr lang="cs-CZ" sz="2200" smtClean="0"/>
              <a:t>jejich počet převyšuje oxidační  číslo atomu M. Atomy přímo vázané na centrální atom označujeme jako donorové a jejich počet udává koordinační číslo</a:t>
            </a:r>
          </a:p>
          <a:p>
            <a:r>
              <a:rPr lang="cs-CZ" sz="2200" smtClean="0"/>
              <a:t>ligand vázaný na centrální atom má buď jeden donorový atom, potom ligand označujeme jako jednovazný, nebo více donorových atomů, potom ligand označujeme jako dvojvazný, trojvazný atd. </a:t>
            </a:r>
          </a:p>
          <a:p>
            <a:r>
              <a:rPr lang="cs-CZ" sz="2200" smtClean="0"/>
              <a:t>komplex, v  němž je vícevazný ligand vázán alespoň dvěma donorovými atomy k témuž centrálnímu atomu, nazýváme </a:t>
            </a:r>
            <a:r>
              <a:rPr lang="cs-CZ" sz="2200" b="1" u="sng" smtClean="0"/>
              <a:t>chelát</a:t>
            </a:r>
            <a:r>
              <a:rPr lang="cs-CZ" sz="2200" smtClean="0"/>
              <a:t> </a:t>
            </a:r>
          </a:p>
          <a:p>
            <a:r>
              <a:rPr lang="cs-CZ" sz="2200" smtClean="0"/>
              <a:t>komplex se dvěma nebo více centrálními atomy se nazývá dvojjaderný, trojjaderný, atd.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Názvy koordinačních sloučenin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r>
              <a:rPr lang="cs-CZ" sz="2500" smtClean="0"/>
              <a:t>v názvu koordinační sloučeniny se stejně jako</a:t>
            </a:r>
            <a:endParaRPr lang="cs-CZ" sz="2500" smtClean="0">
              <a:latin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cs-CZ" sz="2500" smtClean="0">
                <a:latin typeface="Arial" charset="0"/>
              </a:rPr>
              <a:t>  </a:t>
            </a:r>
            <a:r>
              <a:rPr lang="cs-CZ" sz="2500" smtClean="0"/>
              <a:t> u jednoduchých sloučenin uvádí na prvním místě název aniontu (jednoduchého  či komplexního), který má tvar podstatného jména</a:t>
            </a:r>
          </a:p>
          <a:p>
            <a:r>
              <a:rPr lang="cs-CZ" sz="2500" smtClean="0"/>
              <a:t>název kationtu (jednoduchého či komplexního) má tvar přídavného jména</a:t>
            </a:r>
          </a:p>
          <a:p>
            <a:r>
              <a:rPr lang="cs-CZ" sz="2500" smtClean="0"/>
              <a:t>v názvu jakékoliv komplexní částice (kationtové či aniontové) se udává nejprve počet daných ligandů (řeckou nebo latinskou číslovkovou předponou), následuje název  příslušného ligandu a název centrálního atomu, jehož zakončení je určeno jeho oxidačním číslem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Názvy komplexních sloučenin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cs-CZ" smtClean="0"/>
              <a:t>obsahuje-li komplex více druhů ligandů, ty se </a:t>
            </a:r>
            <a:endParaRPr lang="cs-CZ" smtClean="0">
              <a:latin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cs-CZ" smtClean="0">
                <a:latin typeface="Arial" charset="0"/>
              </a:rPr>
              <a:t>   </a:t>
            </a:r>
            <a:r>
              <a:rPr lang="cs-CZ" smtClean="0"/>
              <a:t>v názvu komplexní  částice řadí podle abecedního pořadí a oddělují se navzájem pomlčkou</a:t>
            </a:r>
          </a:p>
          <a:p>
            <a:r>
              <a:rPr lang="cs-CZ" smtClean="0"/>
              <a:t>pomlčka se dává pouze mezi názvy ligandů, poslední ligand se od názvu centrálního atomu již neodděluje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Názvy komplexních sloučenin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cs-CZ" smtClean="0"/>
              <a:t>koordinační sloučenina  může mít komplexní pouze  část kationtovou (kationtový komplex), 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	nebo aniontovou (aniontový komplex), nebo  může obsahovat komplexní kationt i aniont </a:t>
            </a:r>
          </a:p>
          <a:p>
            <a:r>
              <a:rPr lang="cs-CZ" smtClean="0"/>
              <a:t>je-li komplexní částice bez náboje, avšak oxidační číslo centrálního atomu je odlišné od nuly, je název tvořen  přídavným jménem, jako v  případě komplexního kationtu, pak následuje slovo „komplex“</a:t>
            </a:r>
          </a:p>
          <a:p>
            <a:r>
              <a:rPr lang="cs-CZ" smtClean="0"/>
              <a:t>[Pt(NH</a:t>
            </a:r>
            <a:r>
              <a:rPr lang="cs-CZ" baseline="-25000" smtClean="0"/>
              <a:t>3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Br</a:t>
            </a:r>
            <a:r>
              <a:rPr lang="cs-CZ" baseline="-25000" smtClean="0"/>
              <a:t>2</a:t>
            </a:r>
            <a:r>
              <a:rPr lang="cs-CZ" smtClean="0"/>
              <a:t>] diammin-dibromoplatnatý komplex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Názvy komplexních sloučenin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500" smtClean="0"/>
              <a:t>ve vzorci koordinačních sloučenin se uvádí na prvním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sz="2500" smtClean="0"/>
              <a:t>	místě označení kationtu (jednoduchého či komplexního) následované označením aniontu (jednoduchého  či komplexního)</a:t>
            </a:r>
          </a:p>
          <a:p>
            <a:pPr>
              <a:lnSpc>
                <a:spcPct val="90000"/>
              </a:lnSpc>
            </a:pPr>
            <a:r>
              <a:rPr lang="cs-CZ" sz="2500" smtClean="0"/>
              <a:t>ve vzorci komplexní  částice (komplexní aniont, komplexní kationt, komplexní neelektrolyt) se uvádí na prvním místě symbol centrálního atomu</a:t>
            </a:r>
          </a:p>
          <a:p>
            <a:pPr>
              <a:lnSpc>
                <a:spcPct val="90000"/>
              </a:lnSpc>
            </a:pPr>
            <a:r>
              <a:rPr lang="cs-CZ" sz="2500" smtClean="0"/>
              <a:t> za ním pak následují vzorce ligandů v abecedním pořadí</a:t>
            </a:r>
          </a:p>
          <a:p>
            <a:pPr>
              <a:lnSpc>
                <a:spcPct val="90000"/>
              </a:lnSpc>
            </a:pPr>
            <a:r>
              <a:rPr lang="cs-CZ" sz="2500" smtClean="0"/>
              <a:t>vzorec celé komplexní částice se dává do hranaté „Wernerovy“ závorky</a:t>
            </a:r>
          </a:p>
          <a:p>
            <a:pPr>
              <a:lnSpc>
                <a:spcPct val="90000"/>
              </a:lnSpc>
            </a:pPr>
            <a:r>
              <a:rPr lang="cs-CZ" sz="2500" smtClean="0"/>
              <a:t>K</a:t>
            </a:r>
            <a:r>
              <a:rPr lang="cs-CZ" sz="2500" baseline="-25000" smtClean="0"/>
              <a:t>2</a:t>
            </a:r>
            <a:r>
              <a:rPr lang="cs-CZ" sz="2500" smtClean="0"/>
              <a:t>[PtCl</a:t>
            </a:r>
            <a:r>
              <a:rPr lang="cs-CZ" sz="2500" baseline="-25000" smtClean="0"/>
              <a:t>6</a:t>
            </a:r>
            <a:r>
              <a:rPr lang="cs-CZ" sz="2500" smtClean="0"/>
              <a:t>] 	hexachloroplatičitan draselný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Vzorce koordinačních sloučenin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cs-CZ" smtClean="0"/>
              <a:t>odvozování vzorců koordinačních sloučenin z jejich názvů vyžaduje znalost valenčních  přípon označujících oxidační  číslo centrálního atomu a  předpon, označujících ligandy </a:t>
            </a:r>
          </a:p>
          <a:p>
            <a:r>
              <a:rPr lang="cs-CZ" smtClean="0"/>
              <a:t>náboj komplexní částice zjistíme jako součet nábojů všech iontů v ní obsažených</a:t>
            </a:r>
          </a:p>
          <a:p>
            <a:r>
              <a:rPr lang="cs-CZ" smtClean="0"/>
              <a:t>pro psaní vzorců platí stejná pravidla jako </a:t>
            </a:r>
            <a:endParaRPr lang="cs-CZ" smtClean="0">
              <a:latin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cs-CZ" smtClean="0">
                <a:latin typeface="Arial" charset="0"/>
              </a:rPr>
              <a:t>   </a:t>
            </a:r>
            <a:r>
              <a:rPr lang="cs-CZ" smtClean="0"/>
              <a:t>u jednoduchých solí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Názvy vybraných ligandů a jejich zkratky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449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Iont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Ligand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r>
                        <a:rPr lang="cs-CZ" baseline="30000" dirty="0" smtClean="0"/>
                        <a:t>-I</a:t>
                      </a:r>
                      <a:endParaRPr lang="cs-CZ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fluorid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fluoro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Br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bromid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bromo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I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jodid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jodo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Cl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chlorid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chloro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OH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hydroxid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hydroxo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H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hydrid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hydrido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CN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kyanid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kyano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HS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hydrogensulfid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merkapto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SCN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thiokyanatan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thiokyanato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NO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dusitan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nitrito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NO</a:t>
                      </a:r>
                      <a:r>
                        <a:rPr lang="cs-CZ" baseline="30000" dirty="0" smtClean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dusičnan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nitrato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84" name="TextovéPole 4"/>
          <p:cNvSpPr txBox="1">
            <a:spLocks noChangeArrowheads="1"/>
          </p:cNvSpPr>
          <p:nvPr/>
        </p:nvSpPr>
        <p:spPr bwMode="auto">
          <a:xfrm>
            <a:off x="611188" y="5373688"/>
            <a:ext cx="3127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2</a:t>
            </a:r>
          </a:p>
        </p:txBody>
      </p:sp>
      <p:sp>
        <p:nvSpPr>
          <p:cNvPr id="22585" name="Obdélník 5"/>
          <p:cNvSpPr>
            <a:spLocks noChangeArrowheads="1"/>
          </p:cNvSpPr>
          <p:nvPr/>
        </p:nvSpPr>
        <p:spPr bwMode="auto">
          <a:xfrm>
            <a:off x="611188" y="5732463"/>
            <a:ext cx="311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rgbClr val="7B9899"/>
                </a:solidFill>
              </a:rPr>
              <a:t>Názvy vybraných ligandů a jejich zkratky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2967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Iont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Ligand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O</a:t>
                      </a:r>
                      <a:r>
                        <a:rPr lang="cs-CZ" baseline="30000" dirty="0" smtClean="0"/>
                        <a:t>-II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oxo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O</a:t>
                      </a:r>
                      <a:r>
                        <a:rPr lang="cs-CZ" baseline="30000" dirty="0" smtClean="0"/>
                        <a:t>-II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peroxid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peroxo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SO4</a:t>
                      </a:r>
                      <a:r>
                        <a:rPr lang="cs-CZ" baseline="30000" dirty="0" smtClean="0"/>
                        <a:t>-II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síran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sulfato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SO3</a:t>
                      </a:r>
                      <a:r>
                        <a:rPr lang="cs-CZ" baseline="30000" dirty="0" smtClean="0"/>
                        <a:t>-II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siřičitan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sulfito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S2O3</a:t>
                      </a:r>
                      <a:r>
                        <a:rPr lang="cs-CZ" baseline="30000" dirty="0" smtClean="0"/>
                        <a:t>-II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thiosíran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thiosulfato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CO3</a:t>
                      </a:r>
                      <a:r>
                        <a:rPr lang="cs-CZ" baseline="30000" dirty="0" smtClean="0"/>
                        <a:t>-II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uhličitan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karbonato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PO4</a:t>
                      </a:r>
                      <a:r>
                        <a:rPr lang="cs-CZ" baseline="30000" dirty="0" smtClean="0"/>
                        <a:t>-III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fosforečnan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fosfato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616" name="TextovéPole 4"/>
          <p:cNvSpPr txBox="1">
            <a:spLocks noChangeArrowheads="1"/>
          </p:cNvSpPr>
          <p:nvPr/>
        </p:nvSpPr>
        <p:spPr bwMode="auto">
          <a:xfrm>
            <a:off x="468313" y="2420938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Georgia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D5D2761-ED25-41BF-8BC8-A6642420E019}"/>
</file>

<file path=customXml/itemProps2.xml><?xml version="1.0" encoding="utf-8"?>
<ds:datastoreItem xmlns:ds="http://schemas.openxmlformats.org/officeDocument/2006/customXml" ds:itemID="{6AA36D06-D2F9-4871-865B-6D159E32FE1E}"/>
</file>

<file path=customXml/itemProps3.xml><?xml version="1.0" encoding="utf-8"?>
<ds:datastoreItem xmlns:ds="http://schemas.openxmlformats.org/officeDocument/2006/customXml" ds:itemID="{21C3DF4A-7C81-4F72-8647-22FA38A523E4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233</TotalTime>
  <Words>621</Words>
  <Application>Microsoft Office PowerPoint</Application>
  <PresentationFormat>Předvádění na obrazovce (4:3)</PresentationFormat>
  <Paragraphs>133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12</vt:i4>
      </vt:variant>
      <vt:variant>
        <vt:lpstr>Nadpisy snímků</vt:lpstr>
      </vt:variant>
      <vt:variant>
        <vt:i4>11</vt:i4>
      </vt:variant>
    </vt:vector>
  </HeadingPairs>
  <TitlesOfParts>
    <vt:vector size="28" baseType="lpstr">
      <vt:lpstr>Georgia</vt:lpstr>
      <vt:lpstr>Arial</vt:lpstr>
      <vt:lpstr>Wingdings 2</vt:lpstr>
      <vt:lpstr>Wingdings</vt:lpstr>
      <vt:lpstr>Calibri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Administrativní</vt:lpstr>
      <vt:lpstr>Snímek 1</vt:lpstr>
      <vt:lpstr>Koordinační sloučeniny</vt:lpstr>
      <vt:lpstr>Názvy koordinačních sloučenin</vt:lpstr>
      <vt:lpstr>Názvy komplexních sloučenin</vt:lpstr>
      <vt:lpstr>Názvy komplexních sloučenin</vt:lpstr>
      <vt:lpstr>Názvy komplexních sloučenin</vt:lpstr>
      <vt:lpstr>Vzorce koordinačních sloučenin</vt:lpstr>
      <vt:lpstr>Názvy vybraných ligandů a jejich zkratky</vt:lpstr>
      <vt:lpstr>Názvy vybraných ligandů a jejich zkratky</vt:lpstr>
      <vt:lpstr>Neutrální ligandy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Komplexní sloučeniny</dc:title>
  <dc:creator>Veronika</dc:creator>
  <cp:lastModifiedBy>zlatka.klepalova</cp:lastModifiedBy>
  <cp:revision>18</cp:revision>
  <dcterms:created xsi:type="dcterms:W3CDTF">2012-12-06T08:59:21Z</dcterms:created>
  <dcterms:modified xsi:type="dcterms:W3CDTF">2012-12-20T07:43:42Z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