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9" r:id="rId4"/>
    <p:sldId id="261" r:id="rId5"/>
    <p:sldId id="263" r:id="rId6"/>
    <p:sldId id="258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33BFF3B-4F0E-4037-A19F-A68BC9DAB552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552D432-73A7-43E1-8D56-465398946D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3530B3-8095-4F91-87BB-07F51C13ABCF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65BCE-1DCA-45C7-888A-68B5EE304B57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A9CE4-61C1-4A31-96AE-ED7D8D4AD8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846BE-32A6-4DD3-9FF8-0D6F665A436C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4E337-7DBB-44A3-9F8B-2C4D3C8DA9E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1EEB7-EDEC-4449-9B89-999755E9ED74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2BB41-E934-44EE-BB3D-C9AEFB4BCC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5D3E7-B38E-4006-9B2B-0D546581B9F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D2CE4-FA51-41CA-98A0-7E279D71E0F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27031-7C2A-4164-BD3E-2DF16318BEF6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0329A-8321-4C88-8448-5AC3AF7FFD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ED936-D941-41C7-B902-6B9921F2E59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31116-06D3-45A1-869E-098BEFF2F5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576DC-B015-49BA-B54D-F4082E9F671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FCBD4-7779-4E11-90C0-B5089DD49D9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FCC8D-34A1-4DEA-BF6E-A783E167E65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6B0B7-0813-4650-AB27-4095097BE8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84B08-B23D-48CF-AB28-93F35AF6BC49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30F9C-1598-4523-90FD-BED5DAACA5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2CBCC-938A-4493-BCD0-E1758B2F2760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97C01-67E4-4F08-ABA0-6F53C46044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AB78A-1279-403B-BAF0-61D8863B711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EBCE6-CEAB-4049-8CF8-24C75B0210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7F45CB-B233-45A3-ACD5-908D6201868E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E6E179B-A7C7-4593-A0C8-AD4B6FCAB2C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14338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/>
          <a:lstStyle/>
          <a:p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r>
              <a:rPr lang="cs-CZ" sz="1800" dirty="0" smtClean="0"/>
              <a:t>Číslo projektu: CZ.1.07/1.5.00/34.0953 </a:t>
            </a:r>
          </a:p>
          <a:p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smtClean="0">
                <a:latin typeface="Arial" charset="0"/>
              </a:rPr>
              <a:t>Soli s komplexním aniontem</a:t>
            </a:r>
          </a:p>
          <a:p>
            <a:r>
              <a:rPr lang="cs-CZ" sz="1800" dirty="0" smtClean="0"/>
              <a:t>Šablona III/2 Inovace a zkvalitnění výuky prostřednictvím ICT</a:t>
            </a:r>
          </a:p>
          <a:p>
            <a:r>
              <a:rPr lang="cs-CZ" sz="2400" dirty="0" smtClean="0"/>
              <a:t>Název materiálu: </a:t>
            </a:r>
            <a:r>
              <a:rPr lang="cs-CZ" sz="1800" dirty="0" smtClean="0"/>
              <a:t>VY_32_INOVACE_CHE.1.13</a:t>
            </a:r>
          </a:p>
          <a:p>
            <a:r>
              <a:rPr lang="cs-CZ" sz="2400" dirty="0" smtClean="0"/>
              <a:t>Datum tvorby</a:t>
            </a:r>
            <a:r>
              <a:rPr lang="cs-CZ" sz="2400" smtClean="0"/>
              <a:t>: </a:t>
            </a:r>
            <a:r>
              <a:rPr lang="cs-CZ" sz="1800" smtClean="0"/>
              <a:t>14.10.2012</a:t>
            </a:r>
            <a:endParaRPr lang="cs-CZ" sz="1800" dirty="0" smtClean="0"/>
          </a:p>
          <a:p>
            <a:r>
              <a:rPr lang="cs-CZ" sz="1800" dirty="0" smtClean="0"/>
              <a:t>Vyučovací předmět, ročník, obor: CHE, 1. ročník, Laboratorní asistent</a:t>
            </a:r>
          </a:p>
          <a:p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650" y="277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a 5"/>
          <p:cNvSpPr/>
          <p:nvPr/>
        </p:nvSpPr>
        <p:spPr>
          <a:xfrm>
            <a:off x="1116013" y="3357563"/>
            <a:ext cx="576262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32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solidFill>
                  <a:schemeClr val="tx1"/>
                </a:solidFill>
              </a:rPr>
              <a:t>K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3200" dirty="0"/>
          </a:p>
        </p:txBody>
      </p:sp>
      <p:sp>
        <p:nvSpPr>
          <p:cNvPr id="7" name="Elipsa 6"/>
          <p:cNvSpPr/>
          <p:nvPr/>
        </p:nvSpPr>
        <p:spPr>
          <a:xfrm>
            <a:off x="1979613" y="3357563"/>
            <a:ext cx="576262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8" name="Elipsa 7"/>
          <p:cNvSpPr/>
          <p:nvPr/>
        </p:nvSpPr>
        <p:spPr>
          <a:xfrm>
            <a:off x="3563938" y="3357563"/>
            <a:ext cx="576262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9" name="Elipsa 8"/>
          <p:cNvSpPr/>
          <p:nvPr/>
        </p:nvSpPr>
        <p:spPr>
          <a:xfrm>
            <a:off x="4500563" y="3357563"/>
            <a:ext cx="576262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Elipsa 9"/>
          <p:cNvSpPr/>
          <p:nvPr/>
        </p:nvSpPr>
        <p:spPr>
          <a:xfrm>
            <a:off x="6084888" y="3357563"/>
            <a:ext cx="574675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1" name="Elipsa 10"/>
          <p:cNvSpPr/>
          <p:nvPr/>
        </p:nvSpPr>
        <p:spPr>
          <a:xfrm>
            <a:off x="7092950" y="3357563"/>
            <a:ext cx="574675" cy="5762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32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6391" name="Obdélník 11"/>
          <p:cNvSpPr>
            <a:spLocks noChangeArrowheads="1"/>
          </p:cNvSpPr>
          <p:nvPr/>
        </p:nvSpPr>
        <p:spPr bwMode="auto">
          <a:xfrm>
            <a:off x="3635375" y="3357563"/>
            <a:ext cx="398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>
                <a:latin typeface="Calibri" pitchFamily="34" charset="0"/>
              </a:rPr>
              <a:t>K</a:t>
            </a:r>
          </a:p>
        </p:txBody>
      </p:sp>
      <p:sp>
        <p:nvSpPr>
          <p:cNvPr id="16392" name="Obdélník 12"/>
          <p:cNvSpPr>
            <a:spLocks noChangeArrowheads="1"/>
          </p:cNvSpPr>
          <p:nvPr/>
        </p:nvSpPr>
        <p:spPr bwMode="auto">
          <a:xfrm>
            <a:off x="6156325" y="3357563"/>
            <a:ext cx="398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>
                <a:latin typeface="Calibri" pitchFamily="34" charset="0"/>
              </a:rPr>
              <a:t>K</a:t>
            </a:r>
          </a:p>
        </p:txBody>
      </p:sp>
      <p:cxnSp>
        <p:nvCxnSpPr>
          <p:cNvPr id="15" name="Přímá spojovací čára 14"/>
          <p:cNvCxnSpPr/>
          <p:nvPr/>
        </p:nvCxnSpPr>
        <p:spPr>
          <a:xfrm flipV="1">
            <a:off x="1619250" y="2852738"/>
            <a:ext cx="431800" cy="50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 flipH="1" flipV="1">
            <a:off x="827088" y="2852738"/>
            <a:ext cx="360362" cy="50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ovací čára 18"/>
          <p:cNvCxnSpPr/>
          <p:nvPr/>
        </p:nvCxnSpPr>
        <p:spPr>
          <a:xfrm>
            <a:off x="1619250" y="3933825"/>
            <a:ext cx="431800" cy="431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čára 20"/>
          <p:cNvCxnSpPr/>
          <p:nvPr/>
        </p:nvCxnSpPr>
        <p:spPr>
          <a:xfrm flipH="1">
            <a:off x="755650" y="3933825"/>
            <a:ext cx="431800" cy="5032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ovací čára 22"/>
          <p:cNvCxnSpPr/>
          <p:nvPr/>
        </p:nvCxnSpPr>
        <p:spPr>
          <a:xfrm flipH="1" flipV="1">
            <a:off x="4140200" y="2852738"/>
            <a:ext cx="431800" cy="504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čára 24"/>
          <p:cNvCxnSpPr/>
          <p:nvPr/>
        </p:nvCxnSpPr>
        <p:spPr>
          <a:xfrm flipV="1">
            <a:off x="4859338" y="2781300"/>
            <a:ext cx="433387" cy="576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čára 26"/>
          <p:cNvCxnSpPr>
            <a:stCxn id="9" idx="5"/>
          </p:cNvCxnSpPr>
          <p:nvPr/>
        </p:nvCxnSpPr>
        <p:spPr>
          <a:xfrm>
            <a:off x="4991100" y="3848100"/>
            <a:ext cx="517525" cy="660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>
            <a:off x="4787900" y="4005263"/>
            <a:ext cx="0" cy="86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ovací čára 30"/>
          <p:cNvCxnSpPr/>
          <p:nvPr/>
        </p:nvCxnSpPr>
        <p:spPr>
          <a:xfrm flipH="1">
            <a:off x="3995738" y="3860800"/>
            <a:ext cx="504825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ovací čára 32"/>
          <p:cNvCxnSpPr/>
          <p:nvPr/>
        </p:nvCxnSpPr>
        <p:spPr>
          <a:xfrm flipH="1" flipV="1">
            <a:off x="5795963" y="2781300"/>
            <a:ext cx="360362" cy="576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ovací čára 34"/>
          <p:cNvCxnSpPr/>
          <p:nvPr/>
        </p:nvCxnSpPr>
        <p:spPr>
          <a:xfrm flipV="1">
            <a:off x="6516688" y="2708275"/>
            <a:ext cx="215900" cy="576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ovací čára 36"/>
          <p:cNvCxnSpPr/>
          <p:nvPr/>
        </p:nvCxnSpPr>
        <p:spPr>
          <a:xfrm flipH="1">
            <a:off x="5867400" y="3933825"/>
            <a:ext cx="288925" cy="5746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ovací čára 38"/>
          <p:cNvCxnSpPr>
            <a:stCxn id="16392" idx="2"/>
          </p:cNvCxnSpPr>
          <p:nvPr/>
        </p:nvCxnSpPr>
        <p:spPr>
          <a:xfrm>
            <a:off x="6354763" y="3941763"/>
            <a:ext cx="88900" cy="855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H="1" flipV="1">
            <a:off x="7092950" y="2565400"/>
            <a:ext cx="287338" cy="719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ovací čára 42"/>
          <p:cNvCxnSpPr/>
          <p:nvPr/>
        </p:nvCxnSpPr>
        <p:spPr>
          <a:xfrm flipV="1">
            <a:off x="7596188" y="2708275"/>
            <a:ext cx="360362" cy="649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Přímá spojovací čára 44"/>
          <p:cNvCxnSpPr>
            <a:stCxn id="11" idx="5"/>
          </p:cNvCxnSpPr>
          <p:nvPr/>
        </p:nvCxnSpPr>
        <p:spPr>
          <a:xfrm>
            <a:off x="7583488" y="3848100"/>
            <a:ext cx="733425" cy="733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Přímá spojovací čára 46"/>
          <p:cNvCxnSpPr/>
          <p:nvPr/>
        </p:nvCxnSpPr>
        <p:spPr>
          <a:xfrm flipH="1">
            <a:off x="7308850" y="4005263"/>
            <a:ext cx="71438" cy="7191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čára 48"/>
          <p:cNvCxnSpPr/>
          <p:nvPr/>
        </p:nvCxnSpPr>
        <p:spPr>
          <a:xfrm flipH="1">
            <a:off x="6804025" y="3860800"/>
            <a:ext cx="288925" cy="431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Levá složená závorka 49"/>
          <p:cNvSpPr/>
          <p:nvPr/>
        </p:nvSpPr>
        <p:spPr>
          <a:xfrm rot="16200000">
            <a:off x="1260475" y="4365626"/>
            <a:ext cx="503237" cy="16557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1" name="Levá složená závorka 50"/>
          <p:cNvSpPr/>
          <p:nvPr/>
        </p:nvSpPr>
        <p:spPr>
          <a:xfrm rot="16200000">
            <a:off x="4283869" y="4293394"/>
            <a:ext cx="504825" cy="165576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2" name="Levá složená závorka 51"/>
          <p:cNvSpPr/>
          <p:nvPr/>
        </p:nvSpPr>
        <p:spPr>
          <a:xfrm rot="5400000">
            <a:off x="6588125" y="1412876"/>
            <a:ext cx="503237" cy="165576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6414" name="TextovéPole 52"/>
          <p:cNvSpPr txBox="1">
            <a:spLocks noChangeArrowheads="1"/>
          </p:cNvSpPr>
          <p:nvPr/>
        </p:nvSpPr>
        <p:spPr bwMode="auto">
          <a:xfrm>
            <a:off x="179388" y="5445125"/>
            <a:ext cx="2816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Sůl s komplexním kationtem</a:t>
            </a:r>
          </a:p>
        </p:txBody>
      </p:sp>
      <p:sp>
        <p:nvSpPr>
          <p:cNvPr id="16415" name="TextovéPole 53"/>
          <p:cNvSpPr txBox="1">
            <a:spLocks noChangeArrowheads="1"/>
          </p:cNvSpPr>
          <p:nvPr/>
        </p:nvSpPr>
        <p:spPr bwMode="auto">
          <a:xfrm>
            <a:off x="3132138" y="5445125"/>
            <a:ext cx="2762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Sůl s komplexním aniontem</a:t>
            </a:r>
          </a:p>
        </p:txBody>
      </p:sp>
      <p:sp>
        <p:nvSpPr>
          <p:cNvPr id="16416" name="TextovéPole 54"/>
          <p:cNvSpPr txBox="1">
            <a:spLocks noChangeArrowheads="1"/>
          </p:cNvSpPr>
          <p:nvPr/>
        </p:nvSpPr>
        <p:spPr bwMode="auto">
          <a:xfrm>
            <a:off x="5003800" y="1484313"/>
            <a:ext cx="38750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latin typeface="Calibri" pitchFamily="34" charset="0"/>
              </a:rPr>
              <a:t>Sůl s komplexním kationtem i aniontem</a:t>
            </a:r>
          </a:p>
        </p:txBody>
      </p:sp>
      <p:sp>
        <p:nvSpPr>
          <p:cNvPr id="56" name="Vývojový diagram: spojka 55"/>
          <p:cNvSpPr/>
          <p:nvPr/>
        </p:nvSpPr>
        <p:spPr>
          <a:xfrm>
            <a:off x="755650" y="2708275"/>
            <a:ext cx="144463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7" name="Vývojový diagram: spojka 56"/>
          <p:cNvSpPr/>
          <p:nvPr/>
        </p:nvSpPr>
        <p:spPr>
          <a:xfrm>
            <a:off x="2051050" y="2708275"/>
            <a:ext cx="144463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8" name="Vývojový diagram: spojka 57"/>
          <p:cNvSpPr/>
          <p:nvPr/>
        </p:nvSpPr>
        <p:spPr>
          <a:xfrm>
            <a:off x="684213" y="4437063"/>
            <a:ext cx="142875" cy="1444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9" name="Vývojový diagram: spojka 58"/>
          <p:cNvSpPr/>
          <p:nvPr/>
        </p:nvSpPr>
        <p:spPr>
          <a:xfrm>
            <a:off x="2051050" y="4365625"/>
            <a:ext cx="144463" cy="14287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0" name="Vývojový diagram: spojka 59"/>
          <p:cNvSpPr/>
          <p:nvPr/>
        </p:nvSpPr>
        <p:spPr>
          <a:xfrm>
            <a:off x="3995738" y="2708275"/>
            <a:ext cx="144462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1" name="Vývojový diagram: spojka 60"/>
          <p:cNvSpPr/>
          <p:nvPr/>
        </p:nvSpPr>
        <p:spPr>
          <a:xfrm>
            <a:off x="5292725" y="2708275"/>
            <a:ext cx="142875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2" name="Vývojový diagram: spojka 61"/>
          <p:cNvSpPr/>
          <p:nvPr/>
        </p:nvSpPr>
        <p:spPr>
          <a:xfrm>
            <a:off x="3851275" y="4508500"/>
            <a:ext cx="144463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3" name="Vývojový diagram: spojka 62"/>
          <p:cNvSpPr/>
          <p:nvPr/>
        </p:nvSpPr>
        <p:spPr>
          <a:xfrm>
            <a:off x="4716463" y="4797425"/>
            <a:ext cx="142875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4" name="Vývojový diagram: spojka 63"/>
          <p:cNvSpPr/>
          <p:nvPr/>
        </p:nvSpPr>
        <p:spPr>
          <a:xfrm>
            <a:off x="5435600" y="4437063"/>
            <a:ext cx="144463" cy="1444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5" name="Vývojový diagram: spojka 64"/>
          <p:cNvSpPr/>
          <p:nvPr/>
        </p:nvSpPr>
        <p:spPr>
          <a:xfrm>
            <a:off x="5724525" y="2708275"/>
            <a:ext cx="142875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6" name="Vývojový diagram: spojka 65"/>
          <p:cNvSpPr/>
          <p:nvPr/>
        </p:nvSpPr>
        <p:spPr>
          <a:xfrm>
            <a:off x="6659563" y="2708275"/>
            <a:ext cx="144462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7" name="Vývojový diagram: spojka 66"/>
          <p:cNvSpPr/>
          <p:nvPr/>
        </p:nvSpPr>
        <p:spPr>
          <a:xfrm>
            <a:off x="5795963" y="4437063"/>
            <a:ext cx="144462" cy="1444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8" name="Vývojový diagram: spojka 67"/>
          <p:cNvSpPr/>
          <p:nvPr/>
        </p:nvSpPr>
        <p:spPr>
          <a:xfrm>
            <a:off x="6443663" y="4724400"/>
            <a:ext cx="144462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9" name="Vývojový diagram: spojka 68"/>
          <p:cNvSpPr/>
          <p:nvPr/>
        </p:nvSpPr>
        <p:spPr>
          <a:xfrm>
            <a:off x="6732588" y="4221163"/>
            <a:ext cx="142875" cy="1444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0" name="Vývojový diagram: spojka 69"/>
          <p:cNvSpPr/>
          <p:nvPr/>
        </p:nvSpPr>
        <p:spPr>
          <a:xfrm>
            <a:off x="7235825" y="4724400"/>
            <a:ext cx="144463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1" name="Vývojový diagram: spojka 70"/>
          <p:cNvSpPr/>
          <p:nvPr/>
        </p:nvSpPr>
        <p:spPr>
          <a:xfrm>
            <a:off x="8172450" y="4437063"/>
            <a:ext cx="144463" cy="1444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2" name="Vývojový diagram: spojka 71"/>
          <p:cNvSpPr/>
          <p:nvPr/>
        </p:nvSpPr>
        <p:spPr>
          <a:xfrm>
            <a:off x="7019925" y="2492375"/>
            <a:ext cx="144463" cy="1444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73" name="Vývojový diagram: spojka 72"/>
          <p:cNvSpPr/>
          <p:nvPr/>
        </p:nvSpPr>
        <p:spPr>
          <a:xfrm>
            <a:off x="7885113" y="2636838"/>
            <a:ext cx="142875" cy="14446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179388" y="1773238"/>
          <a:ext cx="8640960" cy="1976224"/>
        </p:xfrm>
        <a:graphic>
          <a:graphicData uri="http://schemas.openxmlformats.org/drawingml/2006/table">
            <a:tbl>
              <a:tblPr/>
              <a:tblGrid>
                <a:gridCol w="2880320"/>
                <a:gridCol w="2880320"/>
                <a:gridCol w="2880320"/>
              </a:tblGrid>
              <a:tr h="1976224">
                <a:tc>
                  <a:txBody>
                    <a:bodyPr/>
                    <a:lstStyle/>
                    <a:p>
                      <a:r>
                        <a:rPr lang="cs-CZ" sz="3200" dirty="0"/>
                        <a:t>[</a:t>
                      </a:r>
                      <a:r>
                        <a:rPr lang="cs-CZ" sz="3200" dirty="0" err="1"/>
                        <a:t>Al</a:t>
                      </a:r>
                      <a:r>
                        <a:rPr lang="cs-CZ" sz="3200" baseline="30000" dirty="0"/>
                        <a:t>+III</a:t>
                      </a:r>
                      <a:r>
                        <a:rPr lang="cs-CZ" sz="3200" dirty="0"/>
                        <a:t>(OH)</a:t>
                      </a:r>
                      <a:r>
                        <a:rPr lang="cs-CZ" sz="3200" baseline="-25000" dirty="0"/>
                        <a:t>4</a:t>
                      </a:r>
                      <a:r>
                        <a:rPr lang="cs-CZ" sz="3200" baseline="30000" dirty="0"/>
                        <a:t>-I</a:t>
                      </a:r>
                      <a:r>
                        <a:rPr lang="cs-CZ" sz="3200" dirty="0"/>
                        <a:t>]</a:t>
                      </a:r>
                      <a:r>
                        <a:rPr lang="cs-CZ" sz="3200" b="1" baseline="30000" dirty="0"/>
                        <a:t>-?</a:t>
                      </a:r>
                      <a:endParaRPr lang="cs-CZ" sz="3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3200" dirty="0"/>
                        <a:t>[Al</a:t>
                      </a:r>
                      <a:r>
                        <a:rPr lang="it-IT" sz="3200" baseline="30000" dirty="0"/>
                        <a:t>+III</a:t>
                      </a:r>
                      <a:r>
                        <a:rPr lang="it-IT" sz="3200" dirty="0"/>
                        <a:t>(OH)</a:t>
                      </a:r>
                      <a:r>
                        <a:rPr lang="it-IT" sz="3200" baseline="-25000" dirty="0"/>
                        <a:t>4</a:t>
                      </a:r>
                      <a:r>
                        <a:rPr lang="it-IT" sz="3200" baseline="30000" dirty="0"/>
                        <a:t>-I</a:t>
                      </a:r>
                      <a:r>
                        <a:rPr lang="it-IT" sz="3200" dirty="0" smtClean="0"/>
                        <a:t>]</a:t>
                      </a:r>
                      <a:r>
                        <a:rPr lang="it-IT" sz="3200" b="1" baseline="30000" dirty="0" smtClean="0"/>
                        <a:t>-</a:t>
                      </a:r>
                      <a:r>
                        <a:rPr lang="cs-CZ" sz="3200" b="1" baseline="30000" dirty="0" smtClean="0"/>
                        <a:t>I</a:t>
                      </a:r>
                      <a:r>
                        <a:rPr lang="it-IT" sz="3200" dirty="0"/>
                        <a:t/>
                      </a:r>
                      <a:br>
                        <a:rPr lang="it-IT" sz="3200" dirty="0"/>
                      </a:br>
                      <a:r>
                        <a:rPr lang="it-IT" sz="3200" dirty="0"/>
                        <a:t>1.3+4.(-1) = </a:t>
                      </a:r>
                      <a:r>
                        <a:rPr lang="it-IT" sz="3200" b="1" dirty="0"/>
                        <a:t>-1</a:t>
                      </a:r>
                      <a:endParaRPr lang="it-IT" sz="3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      </a:t>
                      </a:r>
                      <a:r>
                        <a:rPr lang="cs-CZ" sz="3200" dirty="0" smtClean="0">
                          <a:solidFill>
                            <a:srgbClr val="0070C0"/>
                          </a:solidFill>
                        </a:rPr>
                        <a:t>[</a:t>
                      </a:r>
                      <a:r>
                        <a:rPr lang="cs-CZ" sz="3200" dirty="0" err="1">
                          <a:solidFill>
                            <a:srgbClr val="0070C0"/>
                          </a:solidFill>
                        </a:rPr>
                        <a:t>Al</a:t>
                      </a:r>
                      <a:r>
                        <a:rPr lang="cs-CZ" sz="3200" dirty="0">
                          <a:solidFill>
                            <a:srgbClr val="0070C0"/>
                          </a:solidFill>
                        </a:rPr>
                        <a:t>(OH)</a:t>
                      </a:r>
                      <a:r>
                        <a:rPr lang="cs-CZ" sz="3200" baseline="-25000" dirty="0">
                          <a:solidFill>
                            <a:srgbClr val="0070C0"/>
                          </a:solidFill>
                        </a:rPr>
                        <a:t>4</a:t>
                      </a:r>
                      <a:r>
                        <a:rPr lang="cs-CZ" sz="3200" dirty="0" smtClean="0">
                          <a:solidFill>
                            <a:srgbClr val="0070C0"/>
                          </a:solidFill>
                        </a:rPr>
                        <a:t>]</a:t>
                      </a:r>
                      <a:r>
                        <a:rPr lang="cs-CZ" sz="3200" baseline="30000" dirty="0" smtClean="0">
                          <a:solidFill>
                            <a:srgbClr val="0070C0"/>
                          </a:solidFill>
                        </a:rPr>
                        <a:t>-I</a:t>
                      </a:r>
                      <a:endParaRPr lang="cs-CZ" sz="3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413" name="Rectangle 1"/>
          <p:cNvSpPr>
            <a:spLocks noChangeArrowheads="1"/>
          </p:cNvSpPr>
          <p:nvPr/>
        </p:nvSpPr>
        <p:spPr bwMode="auto">
          <a:xfrm>
            <a:off x="323850" y="1268413"/>
            <a:ext cx="2774950" cy="3698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/>
              <a:t>Aniont tetrahydroxohlinitý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2484438" y="2708275"/>
            <a:ext cx="503237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5" name="Šipka doprava 4"/>
          <p:cNvSpPr/>
          <p:nvPr/>
        </p:nvSpPr>
        <p:spPr>
          <a:xfrm>
            <a:off x="5508625" y="2636838"/>
            <a:ext cx="503238" cy="287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7416" name="TextovéPole 5"/>
          <p:cNvSpPr txBox="1">
            <a:spLocks noChangeArrowheads="1"/>
          </p:cNvSpPr>
          <p:nvPr/>
        </p:nvSpPr>
        <p:spPr bwMode="auto">
          <a:xfrm>
            <a:off x="1331913" y="404813"/>
            <a:ext cx="6826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600">
                <a:latin typeface="Calibri" pitchFamily="34" charset="0"/>
              </a:rPr>
              <a:t>Tvorba vzorce komplexního aniontu</a:t>
            </a: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179388" y="4221163"/>
          <a:ext cx="8640960" cy="1944216"/>
        </p:xfrm>
        <a:graphic>
          <a:graphicData uri="http://schemas.openxmlformats.org/drawingml/2006/table">
            <a:tbl>
              <a:tblPr/>
              <a:tblGrid>
                <a:gridCol w="2880320"/>
                <a:gridCol w="2880320"/>
                <a:gridCol w="2880320"/>
              </a:tblGrid>
              <a:tr h="1944216">
                <a:tc>
                  <a:txBody>
                    <a:bodyPr/>
                    <a:lstStyle/>
                    <a:p>
                      <a:r>
                        <a:rPr lang="cs-CZ" sz="3200" dirty="0"/>
                        <a:t>[</a:t>
                      </a:r>
                      <a:r>
                        <a:rPr lang="cs-CZ" sz="3200" dirty="0" err="1"/>
                        <a:t>Hg</a:t>
                      </a:r>
                      <a:r>
                        <a:rPr lang="cs-CZ" sz="3200" baseline="30000" dirty="0"/>
                        <a:t>+II</a:t>
                      </a:r>
                      <a:r>
                        <a:rPr lang="cs-CZ" sz="3200" dirty="0"/>
                        <a:t>I</a:t>
                      </a:r>
                      <a:r>
                        <a:rPr lang="cs-CZ" sz="3200" baseline="-25000" dirty="0"/>
                        <a:t>4</a:t>
                      </a:r>
                      <a:r>
                        <a:rPr lang="cs-CZ" sz="3200" baseline="30000" dirty="0"/>
                        <a:t>-I</a:t>
                      </a:r>
                      <a:r>
                        <a:rPr lang="cs-CZ" sz="3200" dirty="0" smtClean="0"/>
                        <a:t>]</a:t>
                      </a:r>
                      <a:r>
                        <a:rPr lang="cs-CZ" sz="3200" b="1" baseline="30000" dirty="0" smtClean="0"/>
                        <a:t>-?</a:t>
                      </a:r>
                      <a:endParaRPr lang="cs-CZ" sz="3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n-NO" sz="3200" dirty="0"/>
                        <a:t>[Hg</a:t>
                      </a:r>
                      <a:r>
                        <a:rPr lang="nn-NO" sz="3200" baseline="30000" dirty="0"/>
                        <a:t>+II</a:t>
                      </a:r>
                      <a:r>
                        <a:rPr lang="nn-NO" sz="3200" dirty="0"/>
                        <a:t>I</a:t>
                      </a:r>
                      <a:r>
                        <a:rPr lang="nn-NO" sz="3200" baseline="-25000" dirty="0"/>
                        <a:t>4</a:t>
                      </a:r>
                      <a:r>
                        <a:rPr lang="nn-NO" sz="3200" baseline="30000" dirty="0"/>
                        <a:t>-I</a:t>
                      </a:r>
                      <a:r>
                        <a:rPr lang="nn-NO" sz="3200" dirty="0" smtClean="0"/>
                        <a:t>]</a:t>
                      </a:r>
                      <a:r>
                        <a:rPr lang="nn-NO" sz="3200" b="1" baseline="30000" dirty="0" smtClean="0"/>
                        <a:t>-</a:t>
                      </a:r>
                      <a:r>
                        <a:rPr lang="cs-CZ" sz="3200" b="1" baseline="30000" dirty="0" smtClean="0"/>
                        <a:t>II</a:t>
                      </a:r>
                      <a:r>
                        <a:rPr lang="nn-NO" sz="3200" dirty="0"/>
                        <a:t/>
                      </a:r>
                      <a:br>
                        <a:rPr lang="nn-NO" sz="3200" dirty="0"/>
                      </a:br>
                      <a:r>
                        <a:rPr lang="nn-NO" sz="3200" dirty="0"/>
                        <a:t>1.2+4.(-1) = </a:t>
                      </a:r>
                      <a:r>
                        <a:rPr lang="nn-NO" sz="3200" b="1" dirty="0"/>
                        <a:t>-2</a:t>
                      </a:r>
                      <a:endParaRPr lang="nn-NO" sz="3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smtClean="0"/>
                        <a:t>       </a:t>
                      </a:r>
                      <a:r>
                        <a:rPr lang="cs-CZ" sz="3200" dirty="0" smtClean="0">
                          <a:solidFill>
                            <a:srgbClr val="0070C0"/>
                          </a:solidFill>
                        </a:rPr>
                        <a:t>[</a:t>
                      </a:r>
                      <a:r>
                        <a:rPr lang="cs-CZ" sz="3200" dirty="0">
                          <a:solidFill>
                            <a:srgbClr val="0070C0"/>
                          </a:solidFill>
                        </a:rPr>
                        <a:t>HgI</a:t>
                      </a:r>
                      <a:r>
                        <a:rPr lang="cs-CZ" sz="3200" baseline="-25000" dirty="0">
                          <a:solidFill>
                            <a:srgbClr val="0070C0"/>
                          </a:solidFill>
                        </a:rPr>
                        <a:t>4</a:t>
                      </a:r>
                      <a:r>
                        <a:rPr lang="cs-CZ" sz="3200" dirty="0">
                          <a:solidFill>
                            <a:srgbClr val="0070C0"/>
                          </a:solidFill>
                        </a:rPr>
                        <a:t>]</a:t>
                      </a:r>
                      <a:r>
                        <a:rPr lang="cs-CZ" sz="3200" baseline="30000" dirty="0">
                          <a:solidFill>
                            <a:srgbClr val="0070C0"/>
                          </a:solidFill>
                        </a:rPr>
                        <a:t>-2</a:t>
                      </a:r>
                      <a:endParaRPr lang="cs-CZ" sz="32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421" name="Rectangle 2"/>
          <p:cNvSpPr>
            <a:spLocks noChangeArrowheads="1"/>
          </p:cNvSpPr>
          <p:nvPr/>
        </p:nvSpPr>
        <p:spPr bwMode="auto">
          <a:xfrm>
            <a:off x="395288" y="3789363"/>
            <a:ext cx="3092450" cy="3683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cs-CZ"/>
              <a:t>Aniont tetrajodortuťnatanový</a:t>
            </a:r>
          </a:p>
        </p:txBody>
      </p:sp>
      <p:sp>
        <p:nvSpPr>
          <p:cNvPr id="9" name="Šipka doprava 8"/>
          <p:cNvSpPr/>
          <p:nvPr/>
        </p:nvSpPr>
        <p:spPr>
          <a:xfrm>
            <a:off x="2268538" y="5084763"/>
            <a:ext cx="503237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0" name="Šipka doprava 9"/>
          <p:cNvSpPr/>
          <p:nvPr/>
        </p:nvSpPr>
        <p:spPr>
          <a:xfrm>
            <a:off x="5867400" y="5084763"/>
            <a:ext cx="504825" cy="2889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Napište názvy aniontů:</a:t>
            </a:r>
          </a:p>
        </p:txBody>
      </p:sp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 rtlCol="0"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[AlF</a:t>
            </a:r>
            <a:r>
              <a:rPr lang="cs-CZ" sz="3600" baseline="-25000" dirty="0" smtClean="0"/>
              <a:t>6</a:t>
            </a:r>
            <a:r>
              <a:rPr lang="cs-CZ" sz="3600" dirty="0" smtClean="0"/>
              <a:t>]</a:t>
            </a:r>
            <a:r>
              <a:rPr lang="cs-CZ" sz="3600" baseline="30000" dirty="0" smtClean="0"/>
              <a:t>-III</a:t>
            </a: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[HgI</a:t>
            </a:r>
            <a:r>
              <a:rPr lang="cs-CZ" sz="3600" baseline="-25000" dirty="0" smtClean="0"/>
              <a:t>4</a:t>
            </a:r>
            <a:r>
              <a:rPr lang="cs-CZ" sz="3600" dirty="0" smtClean="0"/>
              <a:t>]</a:t>
            </a:r>
            <a:r>
              <a:rPr lang="cs-CZ" sz="3600" baseline="30000" dirty="0" smtClean="0"/>
              <a:t>-II</a:t>
            </a: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[</a:t>
            </a:r>
            <a:r>
              <a:rPr lang="cs-CZ" sz="3600" dirty="0" err="1" smtClean="0"/>
              <a:t>Fe</a:t>
            </a:r>
            <a:r>
              <a:rPr lang="cs-CZ" sz="3600" dirty="0" smtClean="0"/>
              <a:t>(CN)</a:t>
            </a:r>
            <a:r>
              <a:rPr lang="cs-CZ" sz="3600" baseline="-25000" dirty="0" smtClean="0"/>
              <a:t>6</a:t>
            </a:r>
            <a:r>
              <a:rPr lang="cs-CZ" sz="3600" dirty="0" smtClean="0"/>
              <a:t>]</a:t>
            </a:r>
            <a:r>
              <a:rPr lang="cs-CZ" sz="3600" baseline="30000" dirty="0" smtClean="0"/>
              <a:t>-IV</a:t>
            </a: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[</a:t>
            </a:r>
            <a:r>
              <a:rPr lang="cs-CZ" sz="3600" dirty="0" err="1" smtClean="0"/>
              <a:t>Fe</a:t>
            </a:r>
            <a:r>
              <a:rPr lang="cs-CZ" sz="3600" dirty="0" smtClean="0"/>
              <a:t>(SCN)</a:t>
            </a:r>
            <a:r>
              <a:rPr lang="cs-CZ" sz="3600" baseline="-25000" dirty="0" smtClean="0"/>
              <a:t>4</a:t>
            </a:r>
            <a:r>
              <a:rPr lang="cs-CZ" sz="3600" dirty="0" smtClean="0"/>
              <a:t>]</a:t>
            </a:r>
            <a:r>
              <a:rPr lang="cs-CZ" sz="3600" baseline="30000" dirty="0" smtClean="0"/>
              <a:t>-I</a:t>
            </a:r>
            <a:endParaRPr lang="cs-CZ" sz="36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[</a:t>
            </a:r>
            <a:r>
              <a:rPr lang="cs-CZ" sz="3200" dirty="0" err="1" smtClean="0"/>
              <a:t>Fe</a:t>
            </a:r>
            <a:r>
              <a:rPr lang="cs-CZ" sz="3200" dirty="0" smtClean="0"/>
              <a:t>(CN)</a:t>
            </a:r>
            <a:r>
              <a:rPr lang="cs-CZ" sz="3200" baseline="-25000" dirty="0" smtClean="0"/>
              <a:t>6</a:t>
            </a:r>
            <a:r>
              <a:rPr lang="cs-CZ" sz="3200" dirty="0" smtClean="0"/>
              <a:t>]</a:t>
            </a:r>
            <a:r>
              <a:rPr lang="cs-CZ" sz="3200" baseline="30000" dirty="0" smtClean="0"/>
              <a:t>-III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[PtCl</a:t>
            </a:r>
            <a:r>
              <a:rPr lang="cs-CZ" sz="3200" baseline="-25000" dirty="0" smtClean="0"/>
              <a:t>6</a:t>
            </a:r>
            <a:r>
              <a:rPr lang="cs-CZ" sz="3200" dirty="0" smtClean="0"/>
              <a:t>]</a:t>
            </a:r>
            <a:r>
              <a:rPr lang="cs-CZ" sz="3200" baseline="30000" dirty="0" smtClean="0"/>
              <a:t>-II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[</a:t>
            </a:r>
            <a:r>
              <a:rPr lang="cs-CZ" sz="3200" dirty="0" err="1" smtClean="0"/>
              <a:t>Pt</a:t>
            </a:r>
            <a:r>
              <a:rPr lang="cs-CZ" sz="3200" dirty="0" smtClean="0"/>
              <a:t>(H</a:t>
            </a:r>
            <a:r>
              <a:rPr lang="cs-CZ" sz="3200" baseline="-25000" dirty="0" smtClean="0"/>
              <a:t>2</a:t>
            </a:r>
            <a:r>
              <a:rPr lang="cs-CZ" sz="3200" dirty="0" smtClean="0"/>
              <a:t>O)</a:t>
            </a:r>
            <a:r>
              <a:rPr lang="cs-CZ" sz="3200" baseline="-25000" dirty="0" smtClean="0"/>
              <a:t>3</a:t>
            </a:r>
            <a:r>
              <a:rPr lang="cs-CZ" sz="3200" dirty="0" smtClean="0"/>
              <a:t>(NH</a:t>
            </a:r>
            <a:r>
              <a:rPr lang="cs-CZ" sz="3200" baseline="-25000" dirty="0" smtClean="0"/>
              <a:t>3</a:t>
            </a:r>
            <a:r>
              <a:rPr lang="cs-CZ" sz="3200" dirty="0" smtClean="0"/>
              <a:t>)</a:t>
            </a:r>
            <a:r>
              <a:rPr lang="cs-CZ" sz="3200" baseline="-25000" dirty="0" smtClean="0"/>
              <a:t>3</a:t>
            </a:r>
            <a:r>
              <a:rPr lang="cs-CZ" sz="3200" dirty="0" smtClean="0"/>
              <a:t>Cl</a:t>
            </a:r>
            <a:r>
              <a:rPr lang="cs-CZ" sz="3200" baseline="-25000" dirty="0" smtClean="0"/>
              <a:t>6</a:t>
            </a:r>
            <a:r>
              <a:rPr lang="cs-CZ" sz="3200" dirty="0" smtClean="0"/>
              <a:t>]</a:t>
            </a:r>
            <a:r>
              <a:rPr lang="cs-CZ" sz="3200" baseline="30000" dirty="0" smtClean="0"/>
              <a:t>-II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35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4000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sz="3000" dirty="0" smtClean="0"/>
          </a:p>
        </p:txBody>
      </p:sp>
      <p:sp>
        <p:nvSpPr>
          <p:cNvPr id="36868" name="Zástupný symbol pro obsah 3"/>
          <p:cNvSpPr>
            <a:spLocks noGrp="1"/>
          </p:cNvSpPr>
          <p:nvPr>
            <p:ph sz="half" idx="2"/>
          </p:nvPr>
        </p:nvSpPr>
        <p:spPr>
          <a:xfrm>
            <a:off x="4716463" y="1557338"/>
            <a:ext cx="4024312" cy="4525962"/>
          </a:xfrm>
        </p:spPr>
        <p:txBody>
          <a:bodyPr rtlCol="0">
            <a:normAutofit fontScale="70000" lnSpcReduction="20000"/>
          </a:bodyPr>
          <a:lstStyle/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dirty="0" err="1" smtClean="0"/>
              <a:t>hexaflurohlinitan</a:t>
            </a: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dirty="0" err="1" smtClean="0"/>
              <a:t>Tetrajodortuťnatan</a:t>
            </a: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dirty="0" err="1" smtClean="0"/>
              <a:t>Hexakyanoželeznatan</a:t>
            </a: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dirty="0" err="1" smtClean="0"/>
              <a:t>Tetrathiokyanatoželezitan</a:t>
            </a: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dirty="0" err="1" smtClean="0"/>
              <a:t>Hexakyanoželeznatan</a:t>
            </a: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dirty="0" err="1" smtClean="0"/>
              <a:t>Hexachloroželezitan</a:t>
            </a: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endParaRPr lang="cs-CZ" dirty="0" smtClean="0"/>
          </a:p>
          <a:p>
            <a:pPr marL="514350" indent="-514350" fontAlgn="auto">
              <a:spcAft>
                <a:spcPts val="0"/>
              </a:spcAft>
              <a:buFont typeface="Wingdings 2" pitchFamily="18" charset="2"/>
              <a:buAutoNum type="arabicPeriod"/>
              <a:defRPr/>
            </a:pPr>
            <a:r>
              <a:rPr lang="cs-CZ" dirty="0" err="1" smtClean="0"/>
              <a:t>triaqua</a:t>
            </a:r>
            <a:r>
              <a:rPr lang="cs-CZ" dirty="0" smtClean="0"/>
              <a:t>-</a:t>
            </a:r>
            <a:r>
              <a:rPr lang="cs-CZ" dirty="0" err="1" smtClean="0"/>
              <a:t>triammin</a:t>
            </a:r>
            <a:r>
              <a:rPr lang="cs-CZ" dirty="0" smtClean="0"/>
              <a:t>-</a:t>
            </a:r>
            <a:r>
              <a:rPr lang="cs-CZ" dirty="0" err="1" smtClean="0"/>
              <a:t>hexachloroplatičitan</a:t>
            </a:r>
            <a:endParaRPr lang="cs-CZ" dirty="0" smtClean="0"/>
          </a:p>
        </p:txBody>
      </p:sp>
      <p:sp>
        <p:nvSpPr>
          <p:cNvPr id="5" name="Obdélník 4"/>
          <p:cNvSpPr/>
          <p:nvPr/>
        </p:nvSpPr>
        <p:spPr>
          <a:xfrm>
            <a:off x="4716463" y="1341438"/>
            <a:ext cx="3429000" cy="47863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Napište vzorce aniontů:</a:t>
            </a:r>
          </a:p>
        </p:txBody>
      </p:sp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43363" cy="45259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r>
              <a:rPr lang="cs-CZ" sz="2500" smtClean="0"/>
              <a:t>Tetranitratoboritan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r>
              <a:rPr lang="cs-CZ" sz="2500" smtClean="0"/>
              <a:t>Tetranitrosyl-tetrathiodiželeznatan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r>
              <a:rPr lang="cs-CZ" sz="2500" smtClean="0"/>
              <a:t>Tetranitrosyl-dithiodiželeznan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r>
              <a:rPr lang="cs-CZ" sz="2500" smtClean="0">
                <a:latin typeface="Arial" charset="0"/>
              </a:rPr>
              <a:t>T</a:t>
            </a:r>
            <a:r>
              <a:rPr lang="cs-CZ" sz="2500" smtClean="0"/>
              <a:t>etrafluoro-oxochromičnan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endParaRPr lang="cs-CZ" sz="2500" baseline="-25000" smtClean="0"/>
          </a:p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r>
              <a:rPr lang="cs-CZ" sz="2500" smtClean="0"/>
              <a:t>Hexanitritokobaltitan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r>
              <a:rPr lang="cs-CZ" sz="2500" smtClean="0"/>
              <a:t>Tetrahydridoboritan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r>
              <a:rPr lang="cs-CZ" sz="2500" smtClean="0"/>
              <a:t>Jodo-pentakyanokobaltitan</a:t>
            </a:r>
          </a:p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endParaRPr lang="cs-CZ" sz="2200" baseline="-25000" smtClean="0"/>
          </a:p>
          <a:p>
            <a:pPr marL="514350" indent="-514350">
              <a:lnSpc>
                <a:spcPct val="80000"/>
              </a:lnSpc>
              <a:buFont typeface="Arial" charset="0"/>
              <a:buNone/>
            </a:pPr>
            <a:endParaRPr lang="cs-CZ" sz="2200" smtClean="0"/>
          </a:p>
          <a:p>
            <a:pPr marL="514350" indent="-514350">
              <a:lnSpc>
                <a:spcPct val="80000"/>
              </a:lnSpc>
              <a:buFont typeface="Arial" charset="0"/>
              <a:buNone/>
            </a:pPr>
            <a:endParaRPr lang="cs-CZ" sz="2500" smtClean="0"/>
          </a:p>
          <a:p>
            <a:pPr marL="514350" indent="-514350">
              <a:lnSpc>
                <a:spcPct val="80000"/>
              </a:lnSpc>
              <a:buFont typeface="Wingdings 2" pitchFamily="18" charset="2"/>
              <a:buAutoNum type="arabicPeriod"/>
            </a:pPr>
            <a:endParaRPr lang="cs-CZ" sz="1900" smtClean="0"/>
          </a:p>
        </p:txBody>
      </p:sp>
      <p:sp>
        <p:nvSpPr>
          <p:cNvPr id="19459" name="Zástupný symbol pro obsah 3"/>
          <p:cNvSpPr>
            <a:spLocks noGrp="1"/>
          </p:cNvSpPr>
          <p:nvPr>
            <p:ph sz="half" idx="2"/>
          </p:nvPr>
        </p:nvSpPr>
        <p:spPr>
          <a:xfrm>
            <a:off x="4716463" y="1557338"/>
            <a:ext cx="4024312" cy="4525962"/>
          </a:xfrm>
        </p:spPr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cs-CZ" sz="2000" smtClean="0"/>
              <a:t>[B(NO</a:t>
            </a:r>
            <a:r>
              <a:rPr lang="cs-CZ" sz="2000" baseline="-25000" smtClean="0"/>
              <a:t>3</a:t>
            </a:r>
            <a:r>
              <a:rPr lang="cs-CZ" sz="2000" smtClean="0"/>
              <a:t>)</a:t>
            </a:r>
            <a:r>
              <a:rPr lang="cs-CZ" sz="2000" baseline="-25000" smtClean="0"/>
              <a:t>4</a:t>
            </a:r>
            <a:r>
              <a:rPr lang="cs-CZ" sz="2000" smtClean="0"/>
              <a:t>]</a:t>
            </a:r>
            <a:r>
              <a:rPr lang="cs-CZ" sz="2000" baseline="30000" smtClean="0"/>
              <a:t>-Ï</a:t>
            </a: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2000" smtClean="0"/>
              <a:t>[Fe</a:t>
            </a:r>
            <a:r>
              <a:rPr lang="cs-CZ" sz="2000" baseline="-25000" smtClean="0"/>
              <a:t>2</a:t>
            </a:r>
            <a:r>
              <a:rPr lang="cs-CZ" sz="2000" smtClean="0"/>
              <a:t>(NO)</a:t>
            </a:r>
            <a:r>
              <a:rPr lang="cs-CZ" sz="2000" baseline="-25000" smtClean="0"/>
              <a:t>4</a:t>
            </a:r>
            <a:r>
              <a:rPr lang="cs-CZ" sz="2000" smtClean="0"/>
              <a:t>S</a:t>
            </a:r>
            <a:r>
              <a:rPr lang="cs-CZ" sz="2000" baseline="-25000" smtClean="0"/>
              <a:t>4 </a:t>
            </a:r>
            <a:r>
              <a:rPr lang="cs-CZ" sz="2000" smtClean="0"/>
              <a:t>]</a:t>
            </a:r>
            <a:r>
              <a:rPr lang="cs-CZ" sz="2000" baseline="30000" smtClean="0"/>
              <a:t>-IV</a:t>
            </a: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2000" smtClean="0"/>
              <a:t>[Fe</a:t>
            </a:r>
            <a:r>
              <a:rPr lang="cs-CZ" sz="2000" baseline="-25000" smtClean="0"/>
              <a:t>2</a:t>
            </a:r>
            <a:r>
              <a:rPr lang="cs-CZ" sz="2000" smtClean="0"/>
              <a:t>(NO)</a:t>
            </a:r>
            <a:r>
              <a:rPr lang="cs-CZ" sz="2000" baseline="-25000" smtClean="0"/>
              <a:t>4</a:t>
            </a:r>
            <a:r>
              <a:rPr lang="cs-CZ" sz="2000" smtClean="0"/>
              <a:t>S</a:t>
            </a:r>
            <a:r>
              <a:rPr lang="cs-CZ" sz="2000" baseline="-25000" smtClean="0"/>
              <a:t>2 </a:t>
            </a:r>
            <a:r>
              <a:rPr lang="cs-CZ" sz="2000" smtClean="0"/>
              <a:t>]</a:t>
            </a:r>
            <a:r>
              <a:rPr lang="cs-CZ" sz="2000" baseline="30000" smtClean="0"/>
              <a:t>-II</a:t>
            </a: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2000" smtClean="0"/>
              <a:t>[CrF</a:t>
            </a:r>
            <a:r>
              <a:rPr lang="cs-CZ" sz="2000" baseline="-25000" smtClean="0"/>
              <a:t>4</a:t>
            </a:r>
            <a:r>
              <a:rPr lang="cs-CZ" sz="2000" smtClean="0"/>
              <a:t>O]</a:t>
            </a:r>
            <a:r>
              <a:rPr lang="cs-CZ" sz="2000" baseline="30000" smtClean="0"/>
              <a:t>-I</a:t>
            </a:r>
          </a:p>
          <a:p>
            <a:pPr marL="514350" indent="-514350">
              <a:buFont typeface="Wingdings 2" pitchFamily="18" charset="2"/>
              <a:buAutoNum type="arabicPeriod"/>
            </a:pP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2000" smtClean="0"/>
              <a:t>[Co(NO</a:t>
            </a:r>
            <a:r>
              <a:rPr lang="cs-CZ" sz="2000" baseline="-25000" smtClean="0"/>
              <a:t>2</a:t>
            </a:r>
            <a:r>
              <a:rPr lang="cs-CZ" sz="2000" smtClean="0"/>
              <a:t>)</a:t>
            </a:r>
            <a:r>
              <a:rPr lang="cs-CZ" sz="2000" baseline="-25000" smtClean="0"/>
              <a:t>6</a:t>
            </a:r>
            <a:r>
              <a:rPr lang="cs-CZ" sz="2000" smtClean="0"/>
              <a:t>]</a:t>
            </a:r>
            <a:r>
              <a:rPr lang="cs-CZ" sz="2000" baseline="30000" smtClean="0"/>
              <a:t>-III</a:t>
            </a: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2000" smtClean="0"/>
              <a:t>[BH</a:t>
            </a:r>
            <a:r>
              <a:rPr lang="cs-CZ" sz="2000" baseline="-25000" smtClean="0"/>
              <a:t>4</a:t>
            </a:r>
            <a:r>
              <a:rPr lang="cs-CZ" sz="2000" smtClean="0"/>
              <a:t>]</a:t>
            </a:r>
            <a:r>
              <a:rPr lang="cs-CZ" sz="2000" baseline="30000" smtClean="0"/>
              <a:t>-I</a:t>
            </a: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endParaRPr lang="cs-CZ" sz="2000" smtClean="0"/>
          </a:p>
          <a:p>
            <a:pPr marL="514350" indent="-514350">
              <a:buFont typeface="Wingdings 2" pitchFamily="18" charset="2"/>
              <a:buAutoNum type="arabicPeriod"/>
            </a:pPr>
            <a:r>
              <a:rPr lang="cs-CZ" sz="2000" smtClean="0"/>
              <a:t>[CoI(CN)</a:t>
            </a:r>
            <a:r>
              <a:rPr lang="cs-CZ" sz="2000" baseline="-25000" smtClean="0"/>
              <a:t>5</a:t>
            </a:r>
            <a:r>
              <a:rPr lang="cs-CZ" sz="2000" smtClean="0"/>
              <a:t>]</a:t>
            </a:r>
            <a:r>
              <a:rPr lang="cs-CZ" sz="2000" baseline="30000" smtClean="0"/>
              <a:t>-III</a:t>
            </a:r>
            <a:endParaRPr lang="cs-CZ" sz="2000" smtClean="0"/>
          </a:p>
        </p:txBody>
      </p:sp>
      <p:sp>
        <p:nvSpPr>
          <p:cNvPr id="5" name="Obdélník 4"/>
          <p:cNvSpPr/>
          <p:nvPr/>
        </p:nvSpPr>
        <p:spPr>
          <a:xfrm>
            <a:off x="4643438" y="1557338"/>
            <a:ext cx="3429000" cy="47863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3000" smtClean="0"/>
              <a:t>PACHMANN, E. a HOFFMAN, V. </a:t>
            </a:r>
            <a:r>
              <a:rPr lang="cs-CZ" sz="3000" i="1" smtClean="0"/>
              <a:t>Obecná didaktika chemie</a:t>
            </a:r>
            <a:r>
              <a:rPr lang="cs-CZ" sz="30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PACHMANN a kol. </a:t>
            </a:r>
            <a:r>
              <a:rPr lang="cs-CZ" sz="3000" i="1" smtClean="0"/>
              <a:t>Speciální didaktika chemie</a:t>
            </a:r>
            <a:r>
              <a:rPr lang="cs-CZ" sz="30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FLEMR V. a DUŠEK B. </a:t>
            </a:r>
            <a:r>
              <a:rPr lang="cs-CZ" sz="3000" i="1" smtClean="0"/>
              <a:t>Chemie I /obecná a anorganická/ pro gymnázia</a:t>
            </a:r>
            <a:r>
              <a:rPr lang="cs-CZ" sz="3000" smtClean="0"/>
              <a:t>. Praha: SPN, 2007.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PETTY, G. </a:t>
            </a:r>
            <a:r>
              <a:rPr lang="cs-CZ" sz="3000" i="1" smtClean="0"/>
              <a:t>Moderní vyučování</a:t>
            </a:r>
            <a:r>
              <a:rPr lang="cs-CZ" sz="3000" smtClean="0"/>
              <a:t>. 1. vyd., Praha: Portál, 1996 ISBN 80-7178-070-7</a:t>
            </a:r>
          </a:p>
          <a:p>
            <a:pPr>
              <a:lnSpc>
                <a:spcPct val="80000"/>
              </a:lnSpc>
            </a:pPr>
            <a:r>
              <a:rPr lang="cs-CZ" sz="3000" smtClean="0"/>
              <a:t>DUŠEK, B. </a:t>
            </a:r>
            <a:r>
              <a:rPr lang="cs-CZ" sz="3000" i="1" smtClean="0"/>
              <a:t>Kapitoly z didaktiky chemie</a:t>
            </a:r>
            <a:r>
              <a:rPr lang="cs-CZ" sz="3000" smtClean="0"/>
              <a:t>. 2. přeprac. vyd., Praha: VŠCHT Praha, 2009. ISBN 978-80-7080-736-1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2B77635C-E03E-4862-803B-95723D199B40}"/>
</file>

<file path=customXml/itemProps2.xml><?xml version="1.0" encoding="utf-8"?>
<ds:datastoreItem xmlns:ds="http://schemas.openxmlformats.org/officeDocument/2006/customXml" ds:itemID="{CF7092F6-2103-4FB7-B962-16AE0EFF3CBD}"/>
</file>

<file path=customXml/itemProps3.xml><?xml version="1.0" encoding="utf-8"?>
<ds:datastoreItem xmlns:ds="http://schemas.openxmlformats.org/officeDocument/2006/customXml" ds:itemID="{8395F2FC-6895-4D36-B537-4B60F6A222B1}"/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258</Words>
  <Application>Microsoft Office PowerPoint</Application>
  <PresentationFormat>Předvádění na obrazovce (4:3)</PresentationFormat>
  <Paragraphs>89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Snímek 1</vt:lpstr>
      <vt:lpstr>Snímek 2</vt:lpstr>
      <vt:lpstr>Snímek 3</vt:lpstr>
      <vt:lpstr>Napište názvy aniontů:</vt:lpstr>
      <vt:lpstr>Napište vzorce aniontů: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Soli s komplexním aniontem - prezentace</dc:title>
  <dc:creator>Veronika</dc:creator>
  <cp:lastModifiedBy>Chalupna</cp:lastModifiedBy>
  <cp:revision>13</cp:revision>
  <dcterms:created xsi:type="dcterms:W3CDTF">2012-12-06T08:59:21Z</dcterms:created>
  <dcterms:modified xsi:type="dcterms:W3CDTF">2013-01-02T18:45:41Z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