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7" r:id="rId2"/>
    <p:sldId id="256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9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D5FA109-D069-4D54-9A37-E46CBAC2F9A8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8AFAB61-166B-47DC-A66E-63C5D6AEEE7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536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8C574E6-0AC9-4AE9-9AAD-E1F3998CA10E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vnoramenný trojúhelník 6"/>
          <p:cNvSpPr/>
          <p:nvPr/>
        </p:nvSpPr>
        <p:spPr>
          <a:xfrm rot="16200000">
            <a:off x="7553325" y="5254626"/>
            <a:ext cx="1893887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5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1371600" y="6011863"/>
            <a:ext cx="5791200" cy="365125"/>
          </a:xfrm>
        </p:spPr>
        <p:txBody>
          <a:bodyPr tIns="0" bIns="0" anchor="t"/>
          <a:lstStyle>
            <a:lvl1pPr algn="r">
              <a:defRPr sz="1000" smtClean="0"/>
            </a:lvl1pPr>
          </a:lstStyle>
          <a:p>
            <a:pPr>
              <a:defRPr/>
            </a:pPr>
            <a:fld id="{9850248A-CF4A-4E05-B5AF-15D217A7945D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6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1371600" y="5649913"/>
            <a:ext cx="5791200" cy="365125"/>
          </a:xfrm>
        </p:spPr>
        <p:txBody>
          <a:bodyPr tIns="0" bIns="0"/>
          <a:lstStyle>
            <a:lvl1pPr algn="r">
              <a:defRPr sz="11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91525" y="5753100"/>
            <a:ext cx="503238" cy="365125"/>
          </a:xfrm>
        </p:spPr>
        <p:txBody>
          <a:bodyPr anchor="ctr"/>
          <a:lstStyle>
            <a:lvl1pPr algn="ctr">
              <a:defRPr sz="13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6121E4F-CE30-4509-8206-95306A6E794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EA665-C9A3-4F81-95F9-D6FF679D6E02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661E2C-F2E4-40C2-B7E5-5AAFEA198E2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1F7CF5-59E4-4D02-83ED-368F99EA4254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EA2E4-C89D-43FB-88B7-86A7CECF088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91075" y="64801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F32333-B89F-40D3-9BA4-0E5B123C3312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59263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9BF56-D1DC-4CB9-A4A9-39F7B268075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úhlý trojúhelník 8"/>
          <p:cNvSpPr/>
          <p:nvPr/>
        </p:nvSpPr>
        <p:spPr>
          <a:xfrm flipV="1">
            <a:off x="6350" y="6350"/>
            <a:ext cx="9131300" cy="6837363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ovnoramenný trojúhelník 7"/>
          <p:cNvSpPr/>
          <p:nvPr/>
        </p:nvSpPr>
        <p:spPr>
          <a:xfrm rot="5400000" flipV="1">
            <a:off x="7553325" y="309563"/>
            <a:ext cx="1893888" cy="1293812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Přímá spojovací čára 10"/>
          <p:cNvCxnSpPr/>
          <p:nvPr/>
        </p:nvCxnSpPr>
        <p:spPr>
          <a:xfrm rot="10800000">
            <a:off x="6469063" y="9525"/>
            <a:ext cx="2673350" cy="1900238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ovací čára 9"/>
          <p:cNvCxnSpPr/>
          <p:nvPr/>
        </p:nvCxnSpPr>
        <p:spPr>
          <a:xfrm flipV="1"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/>
          <a:lstStyle>
            <a:lvl1pPr marL="0" algn="l">
              <a:buNone/>
              <a:defRPr sz="3600" b="1" cap="none" baseline="0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8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956425" y="647700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06E0D-6320-46E2-AD56-1A566E005B88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9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619375" y="6481763"/>
            <a:ext cx="4260850" cy="3000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450263" y="809625"/>
            <a:ext cx="503237" cy="3000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15E4B9-C5BC-4B4E-8666-48F0D6BA5A1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142BD-C1F0-4882-809B-5077B9646908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1ECA6F-F74C-43F2-87F4-1B26189A3CE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791075" y="6481763"/>
            <a:ext cx="2130425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33A845-094C-4990-B83E-130DF3BF8CB7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457200" y="6481763"/>
            <a:ext cx="426085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7589838" y="6483350"/>
            <a:ext cx="503237" cy="301625"/>
          </a:xfrm>
        </p:spPr>
        <p:txBody>
          <a:bodyPr/>
          <a:lstStyle>
            <a:lvl1pPr algn="ctr">
              <a:defRPr smtClean="0"/>
            </a:lvl1pPr>
          </a:lstStyle>
          <a:p>
            <a:pPr>
              <a:defRPr/>
            </a:pPr>
            <a:fld id="{841E8BCB-350B-47C8-99E4-67D977C5B7B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9A29AE-A8D5-4C9F-ABB9-CC5A0BD852E8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4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A4811F-3490-4269-B561-20DFBF51655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475A4-DED1-457C-A64D-4808124A5CAA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FC1FB5-7426-41D3-84A8-32D5C4FF1FE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278563" y="6556375"/>
            <a:ext cx="2133600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48203FC3-55E3-4F9E-A910-1FAB2FEB93BE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35063" y="6556375"/>
            <a:ext cx="5143500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410575" y="6556375"/>
            <a:ext cx="503238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3748373F-96BE-4B2E-B03B-6BC4F0D5633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108700" y="6556375"/>
            <a:ext cx="2101850" cy="301625"/>
          </a:xfrm>
        </p:spPr>
        <p:txBody>
          <a:bodyPr/>
          <a:lstStyle>
            <a:lvl1pPr>
              <a:defRPr sz="900" smtClean="0"/>
            </a:lvl1pPr>
          </a:lstStyle>
          <a:p>
            <a:pPr>
              <a:defRPr/>
            </a:pPr>
            <a:fld id="{98363923-1CE6-4D33-A1B6-A7E3A269C579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69988" y="6557963"/>
            <a:ext cx="4948237" cy="3016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16900" y="6556375"/>
            <a:ext cx="366713" cy="301625"/>
          </a:xfrm>
        </p:spPr>
        <p:txBody>
          <a:bodyPr/>
          <a:lstStyle>
            <a:lvl1pPr algn="ctr">
              <a:defRPr sz="900" smtClean="0"/>
            </a:lvl1pPr>
          </a:lstStyle>
          <a:p>
            <a:pPr>
              <a:defRPr/>
            </a:pPr>
            <a:fld id="{95DF5CB7-3A96-4DFE-88C7-CC8493E67F7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avoúhlý trojúhelník 10"/>
          <p:cNvSpPr/>
          <p:nvPr/>
        </p:nvSpPr>
        <p:spPr>
          <a:xfrm>
            <a:off x="6350" y="14288"/>
            <a:ext cx="9131300" cy="6837362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0" y="6350"/>
            <a:ext cx="9137650" cy="684530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 rot="10800000" flipV="1">
            <a:off x="6469063" y="4948238"/>
            <a:ext cx="2673350" cy="1900237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1030" name="Zástupný symbol pro text 12"/>
          <p:cNvSpPr>
            <a:spLocks noGrp="1"/>
          </p:cNvSpPr>
          <p:nvPr>
            <p:ph type="body" idx="1"/>
          </p:nvPr>
        </p:nvSpPr>
        <p:spPr bwMode="auto">
          <a:xfrm>
            <a:off x="457200" y="1882775"/>
            <a:ext cx="82296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791075" y="6481763"/>
            <a:ext cx="2133600" cy="3016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8F583776-C439-45EB-820D-07C82CD0784E}" type="datetimeFigureOut">
              <a:rPr lang="cs-CZ"/>
              <a:pPr>
                <a:defRPr/>
              </a:pPr>
              <a:t>20.12.2012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457200" y="6481763"/>
            <a:ext cx="4259263" cy="3016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589838" y="6481763"/>
            <a:ext cx="503237" cy="3016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B60B6228-1E94-43AE-A9E2-9D5457A8287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1" r:id="rId6"/>
    <p:sldLayoutId id="2147483670" r:id="rId7"/>
    <p:sldLayoutId id="2147483677" r:id="rId8"/>
    <p:sldLayoutId id="2147483678" r:id="rId9"/>
    <p:sldLayoutId id="2147483669" r:id="rId10"/>
    <p:sldLayoutId id="2147483668" r:id="rId11"/>
  </p:sldLayoutIdLst>
  <p:txStyles>
    <p:titleStyle>
      <a:lvl1pPr marL="484188" algn="l" rtl="0" fontAlgn="base">
        <a:spcBef>
          <a:spcPct val="0"/>
        </a:spcBef>
        <a:spcAft>
          <a:spcPct val="0"/>
        </a:spcAft>
        <a:defRPr sz="4200" kern="1200">
          <a:ln w="6350">
            <a:solidFill>
              <a:schemeClr val="accent1">
                <a:shade val="43000"/>
              </a:schemeClr>
            </a:solidFill>
          </a:ln>
          <a:solidFill>
            <a:srgbClr val="FF5C9C"/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marL="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2pPr>
      <a:lvl3pPr marL="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3pPr>
      <a:lvl4pPr marL="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4pPr>
      <a:lvl5pPr marL="4841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5pPr>
      <a:lvl6pPr marL="9413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6pPr>
      <a:lvl7pPr marL="13985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7pPr>
      <a:lvl8pPr marL="18557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8pPr>
      <a:lvl9pPr marL="2312988" algn="l" rtl="0" fontAlgn="base">
        <a:spcBef>
          <a:spcPct val="0"/>
        </a:spcBef>
        <a:spcAft>
          <a:spcPct val="0"/>
        </a:spcAft>
        <a:defRPr sz="4200">
          <a:solidFill>
            <a:srgbClr val="FF5C9C"/>
          </a:solidFill>
          <a:latin typeface="Century Gothic" pitchFamily="34" charset="0"/>
        </a:defRPr>
      </a:lvl9pPr>
    </p:titleStyle>
    <p:bodyStyle>
      <a:lvl1pPr marL="447675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325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5000"/>
        <a:buFont typeface="Verdana" pitchFamily="34" charset="0"/>
        <a:buChar char="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4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095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09550" algn="l" rtl="0" fontAlgn="base">
        <a:spcBef>
          <a:spcPct val="20000"/>
        </a:spcBef>
        <a:spcAft>
          <a:spcPct val="0"/>
        </a:spcAft>
        <a:buClr>
          <a:srgbClr val="FF90B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5937"/>
          </a:xfrm>
        </p:spPr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endParaRPr lang="cs-CZ" smtClean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2051" name="Zástupný symbol pro obsah 5"/>
          <p:cNvSpPr>
            <a:spLocks noGrp="1"/>
          </p:cNvSpPr>
          <p:nvPr>
            <p:ph idx="1"/>
          </p:nvPr>
        </p:nvSpPr>
        <p:spPr>
          <a:xfrm>
            <a:off x="468313" y="2133600"/>
            <a:ext cx="8218487" cy="4464050"/>
          </a:xfrm>
        </p:spPr>
        <p:txBody>
          <a:bodyPr>
            <a:normAutofit lnSpcReduction="10000"/>
          </a:bodyPr>
          <a:lstStyle/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sz="2400" dirty="0" smtClean="0"/>
              <a:t>Název školy: </a:t>
            </a:r>
            <a:r>
              <a:rPr lang="cs-CZ" sz="1800" dirty="0" smtClean="0"/>
              <a:t>Střední zdravotnická škola a vyšší odborná škola zdravotnická Karlovy Vary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sz="1800" dirty="0" smtClean="0"/>
              <a:t>Číslo projektu: CZ.1.07/1.5.00/34.0953 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sz="2400" dirty="0" smtClean="0">
                <a:latin typeface="Arial" charset="0"/>
              </a:rPr>
              <a:t>Vzdělávací materiál</a:t>
            </a:r>
            <a:r>
              <a:rPr lang="cs-CZ" sz="2400" dirty="0" smtClean="0"/>
              <a:t>: </a:t>
            </a:r>
            <a:r>
              <a:rPr lang="cs-CZ" sz="2400" dirty="0" err="1" smtClean="0">
                <a:latin typeface="Arial" charset="0"/>
              </a:rPr>
              <a:t>Thiosloučeniny</a:t>
            </a:r>
            <a:endParaRPr lang="cs-CZ" sz="2400" dirty="0" smtClean="0">
              <a:latin typeface="Arial" charset="0"/>
            </a:endParaRP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sz="1800" dirty="0" smtClean="0"/>
              <a:t>Šablona III/2 Inovace a zkvalitnění výuky prostřednictvím ICT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sz="2400" dirty="0" smtClean="0"/>
              <a:t>Název materiálu: </a:t>
            </a:r>
            <a:r>
              <a:rPr lang="cs-CZ" sz="1800" dirty="0" smtClean="0"/>
              <a:t>VY_32_INOVACE_CHE.1.14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sz="2400" dirty="0" smtClean="0"/>
              <a:t>Datum tvorby: </a:t>
            </a:r>
            <a:r>
              <a:rPr lang="cs-CZ" sz="1800" dirty="0" smtClean="0"/>
              <a:t>15.10.2012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sz="1800" dirty="0" smtClean="0"/>
              <a:t>Vyučovací předmět, ročník, obor: CHE, </a:t>
            </a:r>
            <a:r>
              <a:rPr lang="cs-CZ" sz="1800" dirty="0"/>
              <a:t>1</a:t>
            </a:r>
            <a:r>
              <a:rPr lang="cs-CZ" sz="1800" dirty="0" smtClean="0"/>
              <a:t>. ročník, Laboratorní asistent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sz="2400" dirty="0" smtClean="0"/>
              <a:t>Autor: </a:t>
            </a:r>
            <a:r>
              <a:rPr lang="cs-CZ" sz="1800" dirty="0" smtClean="0"/>
              <a:t>Mgr. Veronika Pánková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r>
              <a:rPr lang="cs-CZ" sz="2400" dirty="0" smtClean="0"/>
              <a:t>Anotace: </a:t>
            </a:r>
            <a:r>
              <a:rPr lang="cs-CZ" sz="1600" dirty="0" smtClean="0"/>
              <a:t>Vzdělávací materiál inovuje výuku chemie, pomáhá snazšímu pochopení chemického názvosloví. Využívá ICT při výuce, motivuje a aktivuje žáky. </a:t>
            </a:r>
          </a:p>
        </p:txBody>
      </p:sp>
      <p:pic>
        <p:nvPicPr>
          <p:cNvPr id="14339" name="Picture 4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900113" y="404813"/>
            <a:ext cx="7489825" cy="15668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r>
              <a:rPr lang="cs-CZ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Thiokyseliny</a:t>
            </a:r>
            <a:endParaRPr lang="cs-CZ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Wingdings 2" pitchFamily="18" charset="2"/>
              <a:buNone/>
            </a:pPr>
            <a:endParaRPr lang="cs-CZ" sz="2800" smtClean="0"/>
          </a:p>
          <a:p>
            <a:pPr>
              <a:lnSpc>
                <a:spcPct val="80000"/>
              </a:lnSpc>
            </a:pPr>
            <a:r>
              <a:rPr lang="cs-CZ" sz="2800" smtClean="0">
                <a:latin typeface="Arial" charset="0"/>
              </a:rPr>
              <a:t>k</a:t>
            </a:r>
            <a:r>
              <a:rPr lang="cs-CZ" sz="2800" smtClean="0"/>
              <a:t>yseliny odvozené od oxokyselin záměnou kyslíku sírou nazýváme souhrnně thiokyseliny</a:t>
            </a:r>
            <a:endParaRPr lang="cs-CZ" sz="2800" smtClean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cs-CZ" sz="2800" smtClean="0">
                <a:latin typeface="Arial" charset="0"/>
              </a:rPr>
              <a:t>n</a:t>
            </a:r>
            <a:r>
              <a:rPr lang="cs-CZ" sz="2800" smtClean="0"/>
              <a:t>ázvy tvoříme připojením předpony thio- k názvu příslušné kyseliny</a:t>
            </a:r>
            <a:endParaRPr lang="cs-CZ" sz="2800" smtClean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cs-CZ" sz="2800" smtClean="0">
                <a:latin typeface="Arial" charset="0"/>
              </a:rPr>
              <a:t>p</a:t>
            </a:r>
            <a:r>
              <a:rPr lang="cs-CZ" sz="2800" smtClean="0"/>
              <a:t>očet atomů kyslíku se obvykl</a:t>
            </a:r>
            <a:r>
              <a:rPr lang="cs-CZ" sz="2800" smtClean="0">
                <a:latin typeface="Arial" charset="0"/>
              </a:rPr>
              <a:t>e v</a:t>
            </a:r>
            <a:r>
              <a:rPr lang="cs-CZ" sz="2800" smtClean="0"/>
              <a:t>ynechává</a:t>
            </a:r>
            <a:endParaRPr lang="cs-CZ" sz="2800" smtClean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cs-CZ" sz="2800" smtClean="0">
                <a:latin typeface="Arial" charset="0"/>
              </a:rPr>
              <a:t>j</a:t>
            </a:r>
            <a:r>
              <a:rPr lang="cs-CZ" sz="2800" smtClean="0"/>
              <a:t>e-li v molekule nahrazeno více kyslíkových atomů sírou, vyznačíme jejich počet řeckou</a:t>
            </a:r>
            <a:r>
              <a:rPr lang="cs-CZ" sz="2800" smtClean="0">
                <a:latin typeface="Arial" charset="0"/>
              </a:rPr>
              <a:t> </a:t>
            </a:r>
            <a:r>
              <a:rPr lang="cs-CZ" sz="2800" smtClean="0"/>
              <a:t>číslovkovou předponou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8288"/>
            <a:ext cx="8229600" cy="1398587"/>
          </a:xfrm>
        </p:spPr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endParaRPr lang="cs-CZ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195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4520"/>
                <a:gridCol w="2520280"/>
                <a:gridCol w="1584176"/>
                <a:gridCol w="2530624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vzorec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název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vzorec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název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000" b="1" dirty="0" smtClean="0"/>
                        <a:t>H</a:t>
                      </a:r>
                      <a:r>
                        <a:rPr lang="cs-CZ" sz="2000" b="1" baseline="-25000" dirty="0" smtClean="0"/>
                        <a:t>2</a:t>
                      </a:r>
                      <a:r>
                        <a:rPr lang="cs-CZ" sz="2000" b="1" dirty="0" smtClean="0"/>
                        <a:t>S</a:t>
                      </a:r>
                      <a:r>
                        <a:rPr lang="cs-CZ" sz="2000" b="1" baseline="-25000" dirty="0" smtClean="0"/>
                        <a:t>2</a:t>
                      </a:r>
                      <a:r>
                        <a:rPr lang="cs-CZ" sz="2000" b="1" dirty="0" smtClean="0"/>
                        <a:t>O</a:t>
                      </a:r>
                      <a:r>
                        <a:rPr lang="cs-CZ" sz="2000" b="1" baseline="-25000" dirty="0" smtClean="0"/>
                        <a:t>3</a:t>
                      </a:r>
                      <a:endParaRPr lang="cs-CZ" sz="2000" b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/>
                        <a:t>k.thiosírová</a:t>
                      </a:r>
                      <a:endParaRPr lang="cs-CZ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/>
                        <a:t>H</a:t>
                      </a:r>
                      <a:r>
                        <a:rPr lang="cs-CZ" sz="2000" b="1" baseline="-25000" dirty="0" smtClean="0"/>
                        <a:t>3</a:t>
                      </a:r>
                      <a:r>
                        <a:rPr lang="cs-CZ" sz="2000" b="1" dirty="0" smtClean="0"/>
                        <a:t>AsS</a:t>
                      </a:r>
                      <a:r>
                        <a:rPr lang="cs-CZ" sz="2000" b="1" baseline="-25000" dirty="0" smtClean="0"/>
                        <a:t>3</a:t>
                      </a:r>
                      <a:endParaRPr lang="cs-CZ" sz="2000" b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/>
                        <a:t>k.</a:t>
                      </a:r>
                      <a:r>
                        <a:rPr lang="cs-CZ" sz="2000" b="1" dirty="0" err="1" smtClean="0"/>
                        <a:t>trithioarsenitá</a:t>
                      </a:r>
                      <a:endParaRPr lang="cs-CZ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000" b="1" dirty="0" smtClean="0"/>
                        <a:t>H</a:t>
                      </a:r>
                      <a:r>
                        <a:rPr lang="cs-CZ" sz="2000" b="1" baseline="-25000" dirty="0" smtClean="0"/>
                        <a:t>2</a:t>
                      </a:r>
                      <a:r>
                        <a:rPr lang="cs-CZ" sz="2000" b="1" dirty="0" smtClean="0"/>
                        <a:t>S</a:t>
                      </a:r>
                      <a:r>
                        <a:rPr lang="cs-CZ" sz="2000" b="1" baseline="-25000" dirty="0" smtClean="0"/>
                        <a:t>2</a:t>
                      </a:r>
                      <a:r>
                        <a:rPr lang="cs-CZ" sz="2000" b="1" dirty="0" smtClean="0"/>
                        <a:t>O</a:t>
                      </a:r>
                      <a:r>
                        <a:rPr lang="cs-CZ" sz="2000" b="1" baseline="-25000" dirty="0" smtClean="0"/>
                        <a:t>2</a:t>
                      </a:r>
                      <a:endParaRPr lang="cs-CZ" sz="2000" b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/>
                        <a:t>k. </a:t>
                      </a:r>
                      <a:r>
                        <a:rPr lang="cs-CZ" sz="2000" b="1" dirty="0" err="1" smtClean="0"/>
                        <a:t>thiosiřičitá</a:t>
                      </a:r>
                      <a:endParaRPr lang="cs-CZ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/>
                        <a:t>H</a:t>
                      </a:r>
                      <a:r>
                        <a:rPr lang="cs-CZ" sz="2000" b="1" baseline="-25000" dirty="0" smtClean="0"/>
                        <a:t>3</a:t>
                      </a:r>
                      <a:r>
                        <a:rPr lang="cs-CZ" sz="2000" b="1" dirty="0" smtClean="0"/>
                        <a:t>AsS</a:t>
                      </a:r>
                      <a:r>
                        <a:rPr lang="cs-CZ" sz="2000" b="1" baseline="-25000" dirty="0" smtClean="0"/>
                        <a:t>4</a:t>
                      </a:r>
                      <a:endParaRPr lang="cs-CZ" sz="2000" b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 err="1" smtClean="0"/>
                        <a:t>tetrathioarseničná</a:t>
                      </a:r>
                      <a:endParaRPr lang="cs-CZ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dirty="0" smtClean="0"/>
                        <a:t>H</a:t>
                      </a:r>
                      <a:r>
                        <a:rPr lang="cs-CZ" sz="2000" b="1" baseline="-25000" dirty="0" smtClean="0"/>
                        <a:t>2</a:t>
                      </a:r>
                      <a:r>
                        <a:rPr lang="cs-CZ" sz="2000" b="1" dirty="0" smtClean="0"/>
                        <a:t>CS</a:t>
                      </a:r>
                      <a:r>
                        <a:rPr lang="cs-CZ" sz="2000" b="1" baseline="-25000" dirty="0" smtClean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/>
                        <a:t>k.</a:t>
                      </a:r>
                      <a:r>
                        <a:rPr lang="cs-CZ" sz="2000" b="1" dirty="0" err="1" smtClean="0"/>
                        <a:t>trithiouhličitá</a:t>
                      </a:r>
                      <a:endParaRPr lang="cs-CZ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/>
                        <a:t>HSCN</a:t>
                      </a:r>
                      <a:endParaRPr lang="cs-CZ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/>
                        <a:t>k.</a:t>
                      </a:r>
                      <a:r>
                        <a:rPr lang="cs-CZ" sz="2000" b="1" dirty="0" err="1" smtClean="0"/>
                        <a:t>thiokyanatá</a:t>
                      </a:r>
                      <a:endParaRPr lang="cs-CZ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2000" b="1" dirty="0" smtClean="0"/>
                        <a:t>H</a:t>
                      </a:r>
                      <a:r>
                        <a:rPr lang="cs-CZ" sz="2000" b="1" baseline="-25000" dirty="0" smtClean="0"/>
                        <a:t>3</a:t>
                      </a:r>
                      <a:r>
                        <a:rPr lang="cs-CZ" sz="2000" b="1" dirty="0" smtClean="0"/>
                        <a:t>PO</a:t>
                      </a:r>
                      <a:r>
                        <a:rPr lang="cs-CZ" sz="2000" b="1" baseline="-25000" dirty="0" smtClean="0"/>
                        <a:t>2</a:t>
                      </a:r>
                      <a:r>
                        <a:rPr lang="cs-CZ" sz="2000" b="1" dirty="0" smtClean="0"/>
                        <a:t>S</a:t>
                      </a:r>
                      <a:r>
                        <a:rPr lang="cs-CZ" sz="2000" b="1" baseline="-25000" dirty="0" smtClean="0"/>
                        <a:t>2</a:t>
                      </a:r>
                      <a:endParaRPr lang="cs-CZ" sz="2000" b="1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/>
                        <a:t>k.</a:t>
                      </a:r>
                      <a:r>
                        <a:rPr lang="cs-CZ" sz="2000" b="1" dirty="0" err="1" smtClean="0"/>
                        <a:t>dithiofosforečná</a:t>
                      </a:r>
                      <a:endParaRPr lang="cs-CZ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0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442" name="Obdélník 4"/>
          <p:cNvSpPr>
            <a:spLocks noChangeArrowheads="1"/>
          </p:cNvSpPr>
          <p:nvPr/>
        </p:nvSpPr>
        <p:spPr bwMode="auto">
          <a:xfrm>
            <a:off x="539750" y="4581525"/>
            <a:ext cx="80645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>
                <a:latin typeface="Century Gothic" pitchFamily="34" charset="0"/>
              </a:rPr>
              <a:t>Jako předpony thio- můžeme v analogických případech použít předpony seleno- nebo telluro- pro deriváty odvozené substitucí atomu kyslíku za selen resp. tellur.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67494"/>
            <a:ext cx="8964488" cy="139903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z="4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Spojte vzorec se správným názvem</a:t>
            </a:r>
            <a:endParaRPr lang="cs-CZ" sz="4000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1722438"/>
            <a:ext cx="4038600" cy="4525962"/>
          </a:xfrm>
        </p:spPr>
        <p:txBody>
          <a:bodyPr>
            <a:normAutofit fontScale="85000" lnSpcReduction="20000"/>
          </a:bodyPr>
          <a:lstStyle/>
          <a:p>
            <a:pPr marL="448056" indent="-384048" fontAlgn="auto">
              <a:lnSpc>
                <a:spcPct val="20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cs-CZ" sz="2800" b="1" dirty="0" smtClean="0"/>
              <a:t>Na</a:t>
            </a:r>
            <a:r>
              <a:rPr lang="cs-CZ" sz="2800" b="1" baseline="-25000" dirty="0" smtClean="0"/>
              <a:t>2</a:t>
            </a:r>
            <a:r>
              <a:rPr lang="cs-CZ" sz="2800" b="1" dirty="0" smtClean="0"/>
              <a:t>S</a:t>
            </a:r>
            <a:r>
              <a:rPr lang="cs-CZ" sz="2800" b="1" baseline="-25000" dirty="0" smtClean="0"/>
              <a:t>2</a:t>
            </a:r>
            <a:r>
              <a:rPr lang="cs-CZ" sz="2800" b="1" dirty="0" smtClean="0"/>
              <a:t>O</a:t>
            </a:r>
            <a:r>
              <a:rPr lang="cs-CZ" sz="2800" b="1" baseline="-25000" dirty="0" smtClean="0"/>
              <a:t>3</a:t>
            </a:r>
          </a:p>
          <a:p>
            <a:pPr marL="448056" indent="-384048" fontAlgn="auto">
              <a:lnSpc>
                <a:spcPct val="20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cs-CZ" sz="2800" b="1" dirty="0" smtClean="0"/>
              <a:t>K</a:t>
            </a:r>
            <a:r>
              <a:rPr lang="cs-CZ" sz="2800" b="1" baseline="-25000" dirty="0" smtClean="0"/>
              <a:t>3</a:t>
            </a:r>
            <a:r>
              <a:rPr lang="cs-CZ" sz="2800" b="1" dirty="0" smtClean="0"/>
              <a:t>AsS</a:t>
            </a:r>
            <a:r>
              <a:rPr lang="cs-CZ" sz="2800" b="1" baseline="-25000" dirty="0" smtClean="0"/>
              <a:t>4</a:t>
            </a:r>
          </a:p>
          <a:p>
            <a:pPr marL="448056" indent="-384048" fontAlgn="auto">
              <a:lnSpc>
                <a:spcPct val="20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cs-CZ" sz="2800" b="1" dirty="0" smtClean="0"/>
              <a:t>Cs</a:t>
            </a:r>
            <a:r>
              <a:rPr lang="cs-CZ" sz="2800" b="1" baseline="-25000" dirty="0" smtClean="0"/>
              <a:t>2</a:t>
            </a:r>
            <a:r>
              <a:rPr lang="cs-CZ" sz="2800" b="1" dirty="0" smtClean="0"/>
              <a:t>CS</a:t>
            </a:r>
            <a:r>
              <a:rPr lang="cs-CZ" sz="2800" b="1" baseline="-25000" dirty="0" smtClean="0"/>
              <a:t>3</a:t>
            </a:r>
          </a:p>
          <a:p>
            <a:pPr marL="448056" indent="-384048" fontAlgn="auto">
              <a:lnSpc>
                <a:spcPct val="20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cs-CZ" sz="2800" b="1" dirty="0" smtClean="0"/>
              <a:t>H</a:t>
            </a:r>
            <a:r>
              <a:rPr lang="cs-CZ" sz="2800" b="1" baseline="-25000" dirty="0" smtClean="0"/>
              <a:t>3</a:t>
            </a:r>
            <a:r>
              <a:rPr lang="cs-CZ" sz="2800" b="1" dirty="0" smtClean="0"/>
              <a:t>AsS</a:t>
            </a:r>
            <a:r>
              <a:rPr lang="cs-CZ" sz="2800" b="1" baseline="-25000" dirty="0" smtClean="0"/>
              <a:t>3</a:t>
            </a:r>
          </a:p>
          <a:p>
            <a:pPr marL="448056" indent="-384048" fontAlgn="auto">
              <a:lnSpc>
                <a:spcPct val="20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cs-CZ" sz="2800" b="1" dirty="0" smtClean="0"/>
              <a:t>Li</a:t>
            </a:r>
            <a:r>
              <a:rPr lang="cs-CZ" sz="2800" b="1" baseline="-25000" dirty="0" smtClean="0"/>
              <a:t>3</a:t>
            </a:r>
            <a:r>
              <a:rPr lang="cs-CZ" sz="2800" b="1" dirty="0" smtClean="0"/>
              <a:t>PO</a:t>
            </a:r>
            <a:r>
              <a:rPr lang="cs-CZ" sz="2800" b="1" baseline="-25000" dirty="0" smtClean="0"/>
              <a:t>2</a:t>
            </a:r>
            <a:r>
              <a:rPr lang="cs-CZ" sz="2800" b="1" dirty="0" smtClean="0"/>
              <a:t>S</a:t>
            </a:r>
            <a:r>
              <a:rPr lang="cs-CZ" sz="2800" b="1" baseline="-25000" dirty="0" smtClean="0"/>
              <a:t>2</a:t>
            </a:r>
          </a:p>
          <a:p>
            <a:pPr marL="448056" indent="-384048" fontAlgn="auto">
              <a:lnSpc>
                <a:spcPct val="200000"/>
              </a:lnSpc>
              <a:spcAft>
                <a:spcPts val="0"/>
              </a:spcAft>
              <a:buFont typeface="Wingdings 2"/>
              <a:buChar char=""/>
              <a:defRPr/>
            </a:pPr>
            <a:r>
              <a:rPr lang="cs-CZ" sz="2800" b="1" dirty="0" smtClean="0"/>
              <a:t>KSCN</a:t>
            </a:r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cs-CZ" sz="2800" b="1" baseline="-25000" dirty="0" smtClean="0"/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cs-CZ" sz="2800" b="1" baseline="-25000" dirty="0" smtClean="0"/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cs-CZ" sz="2800" b="1" baseline="-25000" dirty="0" smtClean="0"/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cs-CZ" sz="2800" b="1" baseline="-25000" dirty="0" smtClean="0"/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cs-CZ" sz="2800" b="1" baseline="-25000" dirty="0" smtClean="0"/>
          </a:p>
          <a:p>
            <a:pPr marL="448056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cs-CZ" dirty="0"/>
          </a:p>
        </p:txBody>
      </p:sp>
      <p:sp>
        <p:nvSpPr>
          <p:cNvPr id="18435" name="Zástupný symbol pro obsah 4"/>
          <p:cNvSpPr>
            <a:spLocks noGrp="1"/>
          </p:cNvSpPr>
          <p:nvPr>
            <p:ph sz="half" idx="2"/>
          </p:nvPr>
        </p:nvSpPr>
        <p:spPr>
          <a:xfrm>
            <a:off x="4284663" y="1722438"/>
            <a:ext cx="4402137" cy="4525962"/>
          </a:xfrm>
        </p:spPr>
        <p:txBody>
          <a:bodyPr/>
          <a:lstStyle/>
          <a:p>
            <a:pPr>
              <a:lnSpc>
                <a:spcPct val="220000"/>
              </a:lnSpc>
            </a:pPr>
            <a:r>
              <a:rPr lang="cs-CZ" sz="2000" b="1" smtClean="0"/>
              <a:t>Thiokyanatan draselný</a:t>
            </a:r>
          </a:p>
          <a:p>
            <a:pPr>
              <a:lnSpc>
                <a:spcPct val="220000"/>
              </a:lnSpc>
            </a:pPr>
            <a:r>
              <a:rPr lang="cs-CZ" sz="2000" b="1" smtClean="0"/>
              <a:t>Trithiouhličitan cesný</a:t>
            </a:r>
          </a:p>
          <a:p>
            <a:pPr>
              <a:lnSpc>
                <a:spcPct val="220000"/>
              </a:lnSpc>
            </a:pPr>
            <a:r>
              <a:rPr lang="cs-CZ" sz="2000" b="1" smtClean="0"/>
              <a:t>Kyselina trithioarseničná</a:t>
            </a:r>
          </a:p>
          <a:p>
            <a:pPr>
              <a:lnSpc>
                <a:spcPct val="220000"/>
              </a:lnSpc>
            </a:pPr>
            <a:r>
              <a:rPr lang="cs-CZ" sz="2000" b="1" smtClean="0"/>
              <a:t>Dithiofosforečnan lithný</a:t>
            </a:r>
          </a:p>
          <a:p>
            <a:pPr>
              <a:lnSpc>
                <a:spcPct val="220000"/>
              </a:lnSpc>
            </a:pPr>
            <a:r>
              <a:rPr lang="cs-CZ" sz="2000" b="1" smtClean="0"/>
              <a:t>Thiosíran sodný</a:t>
            </a:r>
          </a:p>
          <a:p>
            <a:pPr>
              <a:lnSpc>
                <a:spcPct val="220000"/>
              </a:lnSpc>
            </a:pPr>
            <a:r>
              <a:rPr lang="cs-CZ" sz="2000" b="1" smtClean="0"/>
              <a:t>Tetrathioarseničnan draselný</a:t>
            </a:r>
          </a:p>
        </p:txBody>
      </p:sp>
      <p:cxnSp>
        <p:nvCxnSpPr>
          <p:cNvPr id="7" name="Přímá spojovací šipka 6"/>
          <p:cNvCxnSpPr/>
          <p:nvPr/>
        </p:nvCxnSpPr>
        <p:spPr>
          <a:xfrm>
            <a:off x="2051050" y="2060575"/>
            <a:ext cx="2305050" cy="30241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šipka 8"/>
          <p:cNvCxnSpPr/>
          <p:nvPr/>
        </p:nvCxnSpPr>
        <p:spPr>
          <a:xfrm>
            <a:off x="1835150" y="2708275"/>
            <a:ext cx="2520950" cy="30972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šipka 10"/>
          <p:cNvCxnSpPr/>
          <p:nvPr/>
        </p:nvCxnSpPr>
        <p:spPr>
          <a:xfrm flipV="1">
            <a:off x="1835150" y="2924175"/>
            <a:ext cx="2520950" cy="3603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šipka 12"/>
          <p:cNvCxnSpPr/>
          <p:nvPr/>
        </p:nvCxnSpPr>
        <p:spPr>
          <a:xfrm flipV="1">
            <a:off x="1835150" y="3644900"/>
            <a:ext cx="2449513" cy="2889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ovací šipka 14"/>
          <p:cNvCxnSpPr/>
          <p:nvPr/>
        </p:nvCxnSpPr>
        <p:spPr>
          <a:xfrm flipV="1">
            <a:off x="2051050" y="4437063"/>
            <a:ext cx="2305050" cy="714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ovací šipka 16"/>
          <p:cNvCxnSpPr/>
          <p:nvPr/>
        </p:nvCxnSpPr>
        <p:spPr>
          <a:xfrm flipV="1">
            <a:off x="1763713" y="2205038"/>
            <a:ext cx="2592387" cy="2952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484632" fontAlgn="auto">
              <a:spcAft>
                <a:spcPts val="0"/>
              </a:spcAft>
              <a:defRPr/>
            </a:pPr>
            <a:r>
              <a:rPr lang="cs-CZ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Použitá literatura</a:t>
            </a:r>
            <a:endParaRPr lang="cs-CZ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82775"/>
            <a:ext cx="8229600" cy="45720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sz="2800" smtClean="0"/>
              <a:t>PACHMANN, E. a HOFFMAN, V. </a:t>
            </a:r>
            <a:r>
              <a:rPr lang="cs-CZ" sz="2800" i="1" smtClean="0"/>
              <a:t>Obecná didaktika chemie</a:t>
            </a:r>
            <a:r>
              <a:rPr lang="cs-CZ" sz="2800" smtClean="0"/>
              <a:t>. Praha: SPN, 1981.</a:t>
            </a:r>
          </a:p>
          <a:p>
            <a:pPr>
              <a:lnSpc>
                <a:spcPct val="80000"/>
              </a:lnSpc>
            </a:pPr>
            <a:r>
              <a:rPr lang="cs-CZ" sz="2800" smtClean="0"/>
              <a:t>PACHMANN a kol. </a:t>
            </a:r>
            <a:r>
              <a:rPr lang="cs-CZ" sz="2800" i="1" smtClean="0"/>
              <a:t>Speciální didaktika chemie</a:t>
            </a:r>
            <a:r>
              <a:rPr lang="cs-CZ" sz="2800" smtClean="0"/>
              <a:t>. Praha: SPN,1986.</a:t>
            </a:r>
          </a:p>
          <a:p>
            <a:pPr>
              <a:lnSpc>
                <a:spcPct val="80000"/>
              </a:lnSpc>
            </a:pPr>
            <a:r>
              <a:rPr lang="cs-CZ" sz="2800" smtClean="0"/>
              <a:t>FLEMR V. a D</a:t>
            </a:r>
            <a:r>
              <a:rPr lang="cs-CZ" sz="2800" smtClean="0">
                <a:latin typeface="Arial" charset="0"/>
              </a:rPr>
              <a:t>UŠEK</a:t>
            </a:r>
            <a:r>
              <a:rPr lang="cs-CZ" sz="2800" smtClean="0"/>
              <a:t> B. </a:t>
            </a:r>
            <a:r>
              <a:rPr lang="cs-CZ" sz="2800" i="1" smtClean="0"/>
              <a:t>Chemie I /obecná a anorganická/ pro gymnázia</a:t>
            </a:r>
            <a:r>
              <a:rPr lang="cs-CZ" sz="2800" smtClean="0"/>
              <a:t>. Praha: SPN, 2007.</a:t>
            </a:r>
          </a:p>
          <a:p>
            <a:pPr>
              <a:lnSpc>
                <a:spcPct val="80000"/>
              </a:lnSpc>
              <a:buFont typeface="Arial" charset="0"/>
              <a:buChar char="•"/>
            </a:pPr>
            <a:r>
              <a:rPr lang="cs-CZ" sz="2800" smtClean="0"/>
              <a:t>PETTY, G. </a:t>
            </a:r>
            <a:r>
              <a:rPr lang="cs-CZ" sz="2800" i="1" smtClean="0"/>
              <a:t>Moderní vyučování</a:t>
            </a:r>
            <a:r>
              <a:rPr lang="cs-CZ" sz="2800" smtClean="0"/>
              <a:t>. 1. vyd., Praha: Portál, 1996 ISBN 80-7178-070-7</a:t>
            </a:r>
          </a:p>
          <a:p>
            <a:pPr>
              <a:lnSpc>
                <a:spcPct val="80000"/>
              </a:lnSpc>
              <a:buFont typeface="Arial" charset="0"/>
              <a:buChar char="•"/>
            </a:pPr>
            <a:r>
              <a:rPr lang="cs-CZ" sz="2800" smtClean="0"/>
              <a:t>DUŠEK, B. </a:t>
            </a:r>
            <a:r>
              <a:rPr lang="cs-CZ" sz="2800" i="1" smtClean="0"/>
              <a:t>Kapitoly z didaktiky chemie</a:t>
            </a:r>
            <a:r>
              <a:rPr lang="cs-CZ" sz="2800" smtClean="0"/>
              <a:t>. 2. přeprac. vyd., Praha: VŠCHT Praha, 2009. ISBN 978-80-7080-736-1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lent">
  <a:themeElements>
    <a:clrScheme name="Talent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Talent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Talent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B038B219-58B5-4EC7-9335-EE180CBE50E1}"/>
</file>

<file path=customXml/itemProps2.xml><?xml version="1.0" encoding="utf-8"?>
<ds:datastoreItem xmlns:ds="http://schemas.openxmlformats.org/officeDocument/2006/customXml" ds:itemID="{E2E6536B-8936-4833-8B43-F13A58F84540}"/>
</file>

<file path=customXml/itemProps3.xml><?xml version="1.0" encoding="utf-8"?>
<ds:datastoreItem xmlns:ds="http://schemas.openxmlformats.org/officeDocument/2006/customXml" ds:itemID="{3E67A6CE-F437-419F-A2B7-DA52738BC1A8}"/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268</TotalTime>
  <Words>223</Words>
  <Application>Microsoft Office PowerPoint</Application>
  <PresentationFormat>Předvádění na obrazovce (4:3)</PresentationFormat>
  <Paragraphs>55</Paragraphs>
  <Slides>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Šablona návrhu</vt:lpstr>
      </vt:variant>
      <vt:variant>
        <vt:i4>8</vt:i4>
      </vt:variant>
      <vt:variant>
        <vt:lpstr>Nadpisy snímků</vt:lpstr>
      </vt:variant>
      <vt:variant>
        <vt:i4>5</vt:i4>
      </vt:variant>
    </vt:vector>
  </HeadingPairs>
  <TitlesOfParts>
    <vt:vector size="18" baseType="lpstr">
      <vt:lpstr>Century Gothic</vt:lpstr>
      <vt:lpstr>Arial</vt:lpstr>
      <vt:lpstr>Wingdings 2</vt:lpstr>
      <vt:lpstr>Verdana</vt:lpstr>
      <vt:lpstr>Calibri</vt:lpstr>
      <vt:lpstr>Talent</vt:lpstr>
      <vt:lpstr>Talent</vt:lpstr>
      <vt:lpstr>Talent</vt:lpstr>
      <vt:lpstr>Talent</vt:lpstr>
      <vt:lpstr>Talent</vt:lpstr>
      <vt:lpstr>Talent</vt:lpstr>
      <vt:lpstr>Talent</vt:lpstr>
      <vt:lpstr>Talent</vt:lpstr>
      <vt:lpstr>Snímek 1</vt:lpstr>
      <vt:lpstr>Snímek 2</vt:lpstr>
      <vt:lpstr>Snímek 3</vt:lpstr>
      <vt:lpstr>Snímek 4</vt:lpstr>
      <vt:lpstr>Snímek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Thiosloučeniny</dc:title>
  <dc:creator>Veronika</dc:creator>
  <cp:lastModifiedBy>zlatka.klepalova</cp:lastModifiedBy>
  <cp:revision>14</cp:revision>
  <dcterms:created xsi:type="dcterms:W3CDTF">2012-12-06T08:59:21Z</dcterms:created>
  <dcterms:modified xsi:type="dcterms:W3CDTF">2012-12-20T07:47:08Z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