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90DDF5B-C6B6-40C9-974C-571FC71EF79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BF34160-296B-441E-9B40-E4658E4D9A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7F9FF5A-BFD5-449D-AFBD-28875D2150A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74162-DCAD-47B9-BD17-4A9C02C8EE30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DAA0C-7AD1-45C1-A177-427BA0392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9F935-399B-4563-BFC1-A533FAC2213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FB373-41BA-43AC-AB5B-D543632053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85C7A-336D-44FE-9BCC-758D8E02B2D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151A8-0B8A-42EC-A782-D3CDD5AFD8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967E-1CEB-4E15-B97E-8F2EDF36854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C6E5B-664A-43B1-B3D3-F1F6195D67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A9685-221C-4497-8687-9FC2B9BFEF1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55E5C-E8ED-4DEE-ACB8-66A692BF29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9A540-685F-4875-B689-175050425EC2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E11B4-E921-47EF-A966-E1B9656374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23B0E-CB7C-4D4E-8647-398B04C8CA9D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CE9AF-74FA-4BDB-A4CC-D2CC1BF93E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4FBD0-B3F8-4C45-B2BD-8701A8C3198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75944-F9FE-4750-B9C5-CA7E9AF13F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25393-1162-4A81-BC58-E0C093F09A4A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A2227-0A7A-489A-855D-E1648F2670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BF39B-BC77-4952-9E8D-DA2BEE786761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C0999-0747-49C6-8841-2DA13A7373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E83A8-3DED-4E76-925D-5BEF4D202E6D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B61AB-0D20-4FE5-AD16-CB1B52F504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237BEA-53EA-4E64-BC93-97E27A553EC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0CEEB7-EF5E-44B3-9826-191E978B41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72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 fontScale="925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smtClean="0">
                <a:latin typeface="Arial" charset="0"/>
              </a:rPr>
              <a:t>Hydroxidy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VY_32_INOVACE_CHE.1.15a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20.10.2012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sz="1600" dirty="0" smtClean="0"/>
              <a:t>Prezentace slouží jako teoretický podklad. Materiál je doplněn cvičením v programu </a:t>
            </a:r>
            <a:r>
              <a:rPr lang="cs-CZ" sz="1600" dirty="0" err="1" smtClean="0"/>
              <a:t>Smart</a:t>
            </a:r>
            <a:r>
              <a:rPr lang="cs-CZ" sz="1600" dirty="0" smtClean="0"/>
              <a:t> </a:t>
            </a:r>
            <a:r>
              <a:rPr lang="cs-CZ" sz="1600" dirty="0" smtClean="0"/>
              <a:t>notebook</a:t>
            </a:r>
            <a:r>
              <a:rPr lang="cs-CZ" sz="1600" dirty="0" smtClean="0"/>
              <a:t> </a:t>
            </a:r>
            <a:r>
              <a:rPr lang="cs-CZ" sz="1600" smtClean="0"/>
              <a:t>po názvem VY_32_INOVACE_CHE.1.15b.</a:t>
            </a:r>
            <a:endParaRPr lang="cs-CZ" sz="1600" dirty="0" smtClean="0"/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Hydroxidy</a:t>
            </a:r>
            <a:endParaRPr lang="cs-CZ" dirty="0"/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skládají se z atomu kovu a hydroxylové skupiny</a:t>
            </a:r>
          </a:p>
          <a:p>
            <a:r>
              <a:rPr lang="cs-CZ" b="1" u="sng" smtClean="0"/>
              <a:t>hydroxylová skupina OH </a:t>
            </a:r>
            <a:r>
              <a:rPr lang="cs-CZ" smtClean="0"/>
              <a:t>má v nich vždy oxidační číslo -I </a:t>
            </a:r>
          </a:p>
          <a:p>
            <a:r>
              <a:rPr lang="cs-CZ" smtClean="0"/>
              <a:t>podstatné jméno má název hydroxid, tvoří aniont</a:t>
            </a:r>
          </a:p>
          <a:p>
            <a:r>
              <a:rPr lang="cs-CZ" smtClean="0"/>
              <a:t>přídavné jméno se skládá z názvu prvku a příslušné koncovky, tvoří kationt</a:t>
            </a:r>
          </a:p>
          <a:p>
            <a:endParaRPr lang="cs-CZ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Hydroxidy</a:t>
            </a:r>
            <a:endParaRPr lang="cs-CZ" dirty="0"/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r>
              <a:rPr lang="cs-CZ" b="1" u="sng" smtClean="0"/>
              <a:t>pseudobinární sloučeniny </a:t>
            </a:r>
            <a:r>
              <a:rPr lang="cs-CZ" smtClean="0"/>
              <a:t>– chovají se jako dvouprvkové, přestože obsahují více prvků</a:t>
            </a:r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pPr>
              <a:buFont typeface="Wingdings 2" pitchFamily="18" charset="2"/>
              <a:buNone/>
            </a:pPr>
            <a:r>
              <a:rPr lang="cs-CZ" smtClean="0"/>
              <a:t>			       klesá síla hydroxidů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84213" y="2924175"/>
          <a:ext cx="7704855" cy="2590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0971"/>
                <a:gridCol w="1540971"/>
                <a:gridCol w="1540971"/>
                <a:gridCol w="1540971"/>
                <a:gridCol w="1540971"/>
              </a:tblGrid>
              <a:tr h="594066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I.a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 smtClean="0"/>
                        <a:t>II.a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 smtClean="0"/>
                        <a:t>III.a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err="1" smtClean="0"/>
                        <a:t>IV.a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V.a</a:t>
                      </a:r>
                      <a:endParaRPr lang="cs-CZ" sz="2800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LiOH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Mg(OH)</a:t>
                      </a:r>
                      <a:r>
                        <a:rPr lang="cs-CZ" sz="2400" baseline="-25000" dirty="0" smtClean="0"/>
                        <a:t>2</a:t>
                      </a:r>
                      <a:endParaRPr lang="cs-CZ" sz="2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Al</a:t>
                      </a:r>
                      <a:r>
                        <a:rPr lang="cs-CZ" sz="2400" dirty="0" smtClean="0"/>
                        <a:t>(OH)</a:t>
                      </a:r>
                      <a:r>
                        <a:rPr lang="cs-CZ" sz="2400" baseline="-25000" dirty="0" smtClean="0"/>
                        <a:t>3</a:t>
                      </a:r>
                      <a:endParaRPr lang="cs-CZ" sz="2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Sn</a:t>
                      </a:r>
                      <a:r>
                        <a:rPr lang="cs-CZ" sz="2400" dirty="0" smtClean="0"/>
                        <a:t>(OH)</a:t>
                      </a:r>
                      <a:r>
                        <a:rPr lang="cs-CZ" sz="2400" baseline="-25000" dirty="0" smtClean="0"/>
                        <a:t>4(2)</a:t>
                      </a:r>
                      <a:endParaRPr lang="cs-CZ" sz="2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Bi</a:t>
                      </a:r>
                      <a:r>
                        <a:rPr lang="cs-CZ" sz="2400" dirty="0" smtClean="0"/>
                        <a:t>(OH)</a:t>
                      </a:r>
                      <a:r>
                        <a:rPr lang="cs-CZ" sz="2400" baseline="-25000" dirty="0" smtClean="0"/>
                        <a:t>3</a:t>
                      </a:r>
                      <a:endParaRPr lang="cs-CZ" sz="2400" baseline="-25000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NaOH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 smtClean="0"/>
                        <a:t>Ca(OH)</a:t>
                      </a:r>
                      <a:r>
                        <a:rPr lang="cs-CZ" sz="2400" baseline="-25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 err="1" smtClean="0"/>
                        <a:t>Sn</a:t>
                      </a:r>
                      <a:r>
                        <a:rPr lang="cs-CZ" sz="2400" dirty="0" smtClean="0"/>
                        <a:t>(OH)</a:t>
                      </a:r>
                      <a:r>
                        <a:rPr lang="cs-CZ" sz="2400" baseline="-25000" dirty="0" smtClean="0"/>
                        <a:t>4(2)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NH</a:t>
                      </a:r>
                      <a:r>
                        <a:rPr lang="cs-CZ" sz="2400" baseline="-25000" dirty="0" smtClean="0"/>
                        <a:t>4</a:t>
                      </a:r>
                      <a:r>
                        <a:rPr lang="cs-CZ" sz="2400" dirty="0" smtClean="0"/>
                        <a:t>OH</a:t>
                      </a:r>
                      <a:endParaRPr lang="cs-CZ" sz="2400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KOH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 smtClean="0"/>
                        <a:t>Ba(OH)</a:t>
                      </a:r>
                      <a:r>
                        <a:rPr lang="cs-CZ" sz="2400" baseline="-25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Šipka doprava 4"/>
          <p:cNvSpPr/>
          <p:nvPr/>
        </p:nvSpPr>
        <p:spPr>
          <a:xfrm>
            <a:off x="1547813" y="5373688"/>
            <a:ext cx="6048375" cy="503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mtClean="0"/>
              <a:t>PACHMANN, E. a HOFFMAN, V. </a:t>
            </a:r>
            <a:r>
              <a:rPr lang="cs-CZ" i="1" smtClean="0"/>
              <a:t>Obecná didaktika chemie</a:t>
            </a:r>
            <a:r>
              <a:rPr lang="cs-CZ" smtClean="0"/>
              <a:t>. Praha: SPN, 1981.</a:t>
            </a:r>
          </a:p>
          <a:p>
            <a:pPr>
              <a:lnSpc>
                <a:spcPct val="90000"/>
              </a:lnSpc>
            </a:pPr>
            <a:r>
              <a:rPr lang="cs-CZ" smtClean="0"/>
              <a:t>PACHMANN a kol. </a:t>
            </a:r>
            <a:r>
              <a:rPr lang="cs-CZ" i="1" smtClean="0"/>
              <a:t>Speciální didaktika chemie</a:t>
            </a:r>
            <a:r>
              <a:rPr lang="cs-CZ" smtClean="0"/>
              <a:t>. Praha: SPN,1986.</a:t>
            </a:r>
          </a:p>
          <a:p>
            <a:pPr>
              <a:lnSpc>
                <a:spcPct val="90000"/>
              </a:lnSpc>
            </a:pPr>
            <a:r>
              <a:rPr lang="cs-CZ" smtClean="0"/>
              <a:t>FLEMR V. a DUŠEK B. </a:t>
            </a:r>
            <a:r>
              <a:rPr lang="cs-CZ" i="1" smtClean="0"/>
              <a:t>Chemie I /obecná a anorganická/ pro gymnázia</a:t>
            </a:r>
            <a:r>
              <a:rPr lang="cs-CZ" smtClean="0"/>
              <a:t>. Praha: SPN, 2007.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mtClean="0"/>
              <a:t>PETTY, G. </a:t>
            </a:r>
            <a:r>
              <a:rPr lang="cs-CZ" i="1" smtClean="0"/>
              <a:t>Moderní vyučování</a:t>
            </a:r>
            <a:r>
              <a:rPr lang="cs-CZ" smtClean="0"/>
              <a:t>. 1. vyd., Praha: Portál, 1996 ISBN 80-7178-070-7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mtClean="0"/>
              <a:t>DUŠEK, B. </a:t>
            </a:r>
            <a:r>
              <a:rPr lang="cs-CZ" i="1" smtClean="0"/>
              <a:t>Kapitoly z didaktiky chemie</a:t>
            </a:r>
            <a:r>
              <a:rPr lang="cs-CZ" smtClean="0"/>
              <a:t>. 2. přeprac. vyd., Praha: VŠCHT Praha, 2009. ISBN 978-80-7080-736-1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10F2DD7-8200-4C23-A395-DBD8BDD7B88F}"/>
</file>

<file path=customXml/itemProps2.xml><?xml version="1.0" encoding="utf-8"?>
<ds:datastoreItem xmlns:ds="http://schemas.openxmlformats.org/officeDocument/2006/customXml" ds:itemID="{AEF81B33-9C4A-4EBB-ADA4-7D60F92E0A90}"/>
</file>

<file path=customXml/itemProps3.xml><?xml version="1.0" encoding="utf-8"?>
<ds:datastoreItem xmlns:ds="http://schemas.openxmlformats.org/officeDocument/2006/customXml" ds:itemID="{0B0D64AB-A92C-48DE-A8FF-5EC4630CFC44}"/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484</TotalTime>
  <Words>196</Words>
  <Application>Microsoft Office PowerPoint</Application>
  <PresentationFormat>Předvádění na obrazovce (4:3)</PresentationFormat>
  <Paragraphs>47</Paragraphs>
  <Slides>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Vrchol</vt:lpstr>
      <vt:lpstr>Snímek 1</vt:lpstr>
      <vt:lpstr>Hydroxidy</vt:lpstr>
      <vt:lpstr>Hydroxidy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Hydroxidy</dc:title>
  <dc:creator>Veronika</dc:creator>
  <cp:lastModifiedBy>Chalupna</cp:lastModifiedBy>
  <cp:revision>52</cp:revision>
  <dcterms:created xsi:type="dcterms:W3CDTF">2012-12-06T08:59:21Z</dcterms:created>
  <dcterms:modified xsi:type="dcterms:W3CDTF">2013-01-02T18:55:39Z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