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6" r:id="rId3"/>
    <p:sldId id="259" r:id="rId4"/>
    <p:sldId id="261" r:id="rId5"/>
    <p:sldId id="258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E153788-5B60-44CB-B65D-9C8A1403829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EB9800A-AA65-4AE1-A8B6-3A3C5D18F2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E8420B-B3C5-42A6-8CC5-2E3D5590855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030D3A3-49C1-4B16-956C-47FF0D358746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7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3585BE4-E4BC-442C-A105-79DF2D7876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31794-7298-4DA6-ACA7-76F8244D552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3E87E-8A87-440E-8EB4-199AC056DC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656CDA-2516-4100-A2BF-E726730B6CCE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88A8505-62DB-4B2C-B3EA-5167A02E09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98DCA-04BC-4E56-A93B-B81D0FEA5A90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D5115-E637-41FA-A834-4C14DFC1D4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16CB9AE-D0C2-4C5D-9968-6E31E70073D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2D8F2E-AA99-48AF-B723-B3F08D7EEC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05496-2CDD-40B0-9B08-64BFEF6723F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2FAD0-06D7-4B6F-9DE1-55992AD67E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FF538-6E5F-486D-8A34-90B64071DA5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8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D14AB-FFD1-4A05-B7F2-A84C50DAC8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902C9-A576-49B5-ADBF-045CF1D52E9F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2E137-34D6-4975-9F4E-AF6DCDC8EB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17CA-9085-4A28-B8D9-72078B2810C4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82DC-6D18-4C8A-B891-E40F7CAA6F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7BD4A-8DCC-4504-A887-4FC97C710CBE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C3C10-806A-491C-8689-E232B6DB29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27D1D0-CB75-47A5-A798-91144818BBA5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20334B-14C3-4A3C-8374-AF5D4722DF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D623C0B-CDB1-4054-9474-548AA0F3C025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37C319B-184D-4B2E-A449-AD52F4444C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5" r:id="rId2"/>
    <p:sldLayoutId id="2147483673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4" r:id="rId9"/>
    <p:sldLayoutId id="2147483671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err="1" smtClean="0">
                <a:latin typeface="Arial" charset="0"/>
              </a:rPr>
              <a:t>Hydrogensoli</a:t>
            </a:r>
            <a:endParaRPr lang="cs-CZ" sz="2400" dirty="0" smtClean="0">
              <a:latin typeface="Arial" charset="0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VY_32_INOVACE_CHE.1.16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25.10.2012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smtClean="0"/>
              <a:t> notebook.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Hydrogensoli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u vícesytných kyselin postupnou náhradou </a:t>
            </a:r>
            <a:r>
              <a:rPr lang="cs-CZ" dirty="0" err="1" smtClean="0"/>
              <a:t>odštěpitelných</a:t>
            </a:r>
            <a:r>
              <a:rPr lang="cs-CZ" dirty="0" smtClean="0"/>
              <a:t> kationtů vodíku jinými kationty lze odvodit řadu solí, obsahujících nesubstituované atomy vodíku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v názvech takových solí označujeme nesubstituované atomy vodíku  předponou  </a:t>
            </a:r>
            <a:r>
              <a:rPr lang="cs-CZ" dirty="0" err="1" smtClean="0"/>
              <a:t>hydrogen</a:t>
            </a:r>
            <a:r>
              <a:rPr lang="cs-CZ" dirty="0" smtClean="0"/>
              <a:t>- a jejich počet řeckou  číslovkovou  předponou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atomy vodíku, které nelze nahradit kationtem, se v názvu neuvádějí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/>
              <a:t>k upřesnění názvu  můžeme označit  číslovkovou  předponou i počet ostatních kationtů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solidFill>
                  <a:srgbClr val="00B0F0"/>
                </a:solidFill>
              </a:rPr>
              <a:t>Na HSO</a:t>
            </a:r>
            <a:r>
              <a:rPr lang="cs-CZ" baseline="-25000" dirty="0" smtClean="0">
                <a:solidFill>
                  <a:srgbClr val="00B0F0"/>
                </a:solidFill>
              </a:rPr>
              <a:t>4 </a:t>
            </a:r>
            <a:r>
              <a:rPr lang="cs-CZ" dirty="0" smtClean="0">
                <a:solidFill>
                  <a:srgbClr val="00B0F0"/>
                </a:solidFill>
              </a:rPr>
              <a:t> 	hydrogensíran sodný</a:t>
            </a:r>
            <a:endParaRPr lang="cs-CZ" baseline="-25000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Napište názvy </a:t>
            </a:r>
            <a:r>
              <a:rPr lang="cs-CZ" dirty="0" err="1" smtClean="0"/>
              <a:t>hydrogensolí</a:t>
            </a:r>
            <a:endParaRPr lang="cs-CZ" dirty="0"/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725"/>
            <a:ext cx="8362950" cy="48466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cs-CZ" smtClean="0"/>
          </a:p>
          <a:p>
            <a:r>
              <a:rPr lang="cs-CZ" smtClean="0"/>
              <a:t>Ca(HCO</a:t>
            </a:r>
            <a:r>
              <a:rPr lang="cs-CZ" baseline="-25000" smtClean="0"/>
              <a:t>3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 	</a:t>
            </a:r>
          </a:p>
          <a:p>
            <a:r>
              <a:rPr lang="cs-CZ" smtClean="0"/>
              <a:t>Na</a:t>
            </a:r>
            <a:r>
              <a:rPr lang="cs-CZ" baseline="-25000" smtClean="0"/>
              <a:t>2</a:t>
            </a:r>
            <a:r>
              <a:rPr lang="cs-CZ" smtClean="0"/>
              <a:t>H</a:t>
            </a:r>
            <a:r>
              <a:rPr lang="cs-CZ" baseline="-25000" smtClean="0"/>
              <a:t>3</a:t>
            </a:r>
            <a:r>
              <a:rPr lang="cs-CZ" smtClean="0"/>
              <a:t>IO</a:t>
            </a:r>
            <a:r>
              <a:rPr lang="cs-CZ" baseline="-25000" smtClean="0"/>
              <a:t>6</a:t>
            </a:r>
            <a:r>
              <a:rPr lang="cs-CZ" smtClean="0"/>
              <a:t> 		</a:t>
            </a:r>
          </a:p>
          <a:p>
            <a:r>
              <a:rPr lang="cs-CZ" smtClean="0"/>
              <a:t>Na</a:t>
            </a:r>
            <a:r>
              <a:rPr lang="cs-CZ" baseline="-25000" smtClean="0"/>
              <a:t>3</a:t>
            </a:r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IO</a:t>
            </a:r>
            <a:r>
              <a:rPr lang="cs-CZ" baseline="-25000" smtClean="0"/>
              <a:t>6</a:t>
            </a:r>
            <a:r>
              <a:rPr lang="cs-CZ" smtClean="0"/>
              <a:t> 		</a:t>
            </a:r>
          </a:p>
          <a:p>
            <a:r>
              <a:rPr lang="cs-CZ" smtClean="0"/>
              <a:t>K</a:t>
            </a:r>
            <a:r>
              <a:rPr lang="cs-CZ" baseline="-25000" smtClean="0"/>
              <a:t>2</a:t>
            </a:r>
            <a:r>
              <a:rPr lang="cs-CZ" smtClean="0"/>
              <a:t>HPO</a:t>
            </a:r>
            <a:r>
              <a:rPr lang="cs-CZ" baseline="-25000" smtClean="0"/>
              <a:t>4</a:t>
            </a:r>
            <a:r>
              <a:rPr lang="cs-CZ" smtClean="0"/>
              <a:t> 		</a:t>
            </a:r>
          </a:p>
          <a:p>
            <a:r>
              <a:rPr lang="cs-CZ" smtClean="0"/>
              <a:t>MgH</a:t>
            </a:r>
            <a:r>
              <a:rPr lang="cs-CZ" baseline="-25000" smtClean="0"/>
              <a:t>2</a:t>
            </a:r>
            <a:r>
              <a:rPr lang="cs-CZ" smtClean="0"/>
              <a:t>As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  <a:r>
              <a:rPr lang="cs-CZ" baseline="-25000" smtClean="0"/>
              <a:t>7</a:t>
            </a:r>
            <a:r>
              <a:rPr lang="cs-CZ" smtClean="0"/>
              <a:t> 	 		</a:t>
            </a:r>
          </a:p>
          <a:p>
            <a:r>
              <a:rPr lang="cs-CZ" smtClean="0"/>
              <a:t>NaH</a:t>
            </a:r>
            <a:r>
              <a:rPr lang="cs-CZ" baseline="-25000" smtClean="0"/>
              <a:t>2</a:t>
            </a:r>
            <a:r>
              <a:rPr lang="cs-CZ" smtClean="0"/>
              <a:t>PO</a:t>
            </a:r>
            <a:r>
              <a:rPr lang="cs-CZ" baseline="-25000" smtClean="0"/>
              <a:t>4 </a:t>
            </a:r>
            <a:r>
              <a:rPr lang="cs-CZ" smtClean="0"/>
              <a:t>		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725"/>
            <a:ext cx="8362950" cy="48466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cs-CZ" smtClean="0"/>
          </a:p>
          <a:p>
            <a:r>
              <a:rPr lang="cs-CZ" smtClean="0"/>
              <a:t>Ca(HCO</a:t>
            </a:r>
            <a:r>
              <a:rPr lang="cs-CZ" baseline="-25000" smtClean="0"/>
              <a:t>3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 	hydrogenuhličitan vápenatý </a:t>
            </a:r>
          </a:p>
          <a:p>
            <a:r>
              <a:rPr lang="cs-CZ" smtClean="0"/>
              <a:t>Na</a:t>
            </a:r>
            <a:r>
              <a:rPr lang="cs-CZ" baseline="-25000" smtClean="0"/>
              <a:t>2</a:t>
            </a:r>
            <a:r>
              <a:rPr lang="cs-CZ" smtClean="0"/>
              <a:t>H</a:t>
            </a:r>
            <a:r>
              <a:rPr lang="cs-CZ" baseline="-25000" smtClean="0"/>
              <a:t>3</a:t>
            </a:r>
            <a:r>
              <a:rPr lang="cs-CZ" smtClean="0"/>
              <a:t>IO</a:t>
            </a:r>
            <a:r>
              <a:rPr lang="cs-CZ" baseline="-25000" smtClean="0"/>
              <a:t>6</a:t>
            </a:r>
            <a:r>
              <a:rPr lang="cs-CZ" smtClean="0"/>
              <a:t> 		trihydrogenjodistan (di)sodný </a:t>
            </a:r>
          </a:p>
          <a:p>
            <a:r>
              <a:rPr lang="cs-CZ" smtClean="0"/>
              <a:t>Na</a:t>
            </a:r>
            <a:r>
              <a:rPr lang="cs-CZ" baseline="-25000" smtClean="0"/>
              <a:t>3</a:t>
            </a:r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IO</a:t>
            </a:r>
            <a:r>
              <a:rPr lang="cs-CZ" baseline="-25000" smtClean="0"/>
              <a:t>6</a:t>
            </a:r>
            <a:r>
              <a:rPr lang="cs-CZ" smtClean="0"/>
              <a:t> 		dihydrogenjodistan (tri)sodný </a:t>
            </a:r>
          </a:p>
          <a:p>
            <a:r>
              <a:rPr lang="cs-CZ" smtClean="0"/>
              <a:t>K</a:t>
            </a:r>
            <a:r>
              <a:rPr lang="cs-CZ" baseline="-25000" smtClean="0"/>
              <a:t>2</a:t>
            </a:r>
            <a:r>
              <a:rPr lang="cs-CZ" smtClean="0"/>
              <a:t>HPO</a:t>
            </a:r>
            <a:r>
              <a:rPr lang="cs-CZ" baseline="-25000" smtClean="0"/>
              <a:t>4</a:t>
            </a:r>
            <a:r>
              <a:rPr lang="cs-CZ" smtClean="0"/>
              <a:t> 		hydrogenfosforečnan (di)draselný </a:t>
            </a:r>
          </a:p>
          <a:p>
            <a:r>
              <a:rPr lang="cs-CZ" smtClean="0"/>
              <a:t>MgH</a:t>
            </a:r>
            <a:r>
              <a:rPr lang="cs-CZ" baseline="-25000" smtClean="0"/>
              <a:t>2</a:t>
            </a:r>
            <a:r>
              <a:rPr lang="cs-CZ" smtClean="0"/>
              <a:t>As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  <a:r>
              <a:rPr lang="cs-CZ" baseline="-25000" smtClean="0"/>
              <a:t>7</a:t>
            </a:r>
            <a:r>
              <a:rPr lang="cs-CZ" smtClean="0"/>
              <a:t> 	</a:t>
            </a:r>
            <a:r>
              <a:rPr lang="cs-CZ" sz="2400" smtClean="0"/>
              <a:t>dihydrogendiarseničnan hořečnatý</a:t>
            </a:r>
            <a:r>
              <a:rPr lang="cs-CZ" smtClean="0"/>
              <a:t>		</a:t>
            </a:r>
          </a:p>
          <a:p>
            <a:r>
              <a:rPr lang="cs-CZ" smtClean="0"/>
              <a:t>NaH</a:t>
            </a:r>
            <a:r>
              <a:rPr lang="cs-CZ" baseline="-25000" smtClean="0"/>
              <a:t>2</a:t>
            </a:r>
            <a:r>
              <a:rPr lang="cs-CZ" smtClean="0"/>
              <a:t>PO</a:t>
            </a:r>
            <a:r>
              <a:rPr lang="cs-CZ" baseline="-25000" smtClean="0"/>
              <a:t>4 </a:t>
            </a:r>
            <a:r>
              <a:rPr lang="cs-CZ" smtClean="0"/>
              <a:t>		dihydrogenfosforečnan sodný</a:t>
            </a:r>
          </a:p>
          <a:p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3059113" y="1557338"/>
            <a:ext cx="5400675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  <a:endParaRPr lang="cs-CZ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mtClean="0"/>
              <a:t>PACHMANN, E. a HOFFMAN, V. </a:t>
            </a:r>
            <a:r>
              <a:rPr lang="cs-CZ" i="1" smtClean="0"/>
              <a:t>Obecná didaktika chemie</a:t>
            </a:r>
            <a:r>
              <a:rPr lang="cs-CZ" smtClean="0"/>
              <a:t>. Praha: SPN, 1981.</a:t>
            </a:r>
          </a:p>
          <a:p>
            <a:pPr>
              <a:lnSpc>
                <a:spcPct val="90000"/>
              </a:lnSpc>
            </a:pPr>
            <a:r>
              <a:rPr lang="cs-CZ" smtClean="0"/>
              <a:t>PACHMANN a kol. </a:t>
            </a:r>
            <a:r>
              <a:rPr lang="cs-CZ" i="1" smtClean="0"/>
              <a:t>Speciální didaktika chemie</a:t>
            </a:r>
            <a:r>
              <a:rPr lang="cs-CZ" smtClean="0"/>
              <a:t>. Praha: SPN,1986.</a:t>
            </a:r>
          </a:p>
          <a:p>
            <a:pPr>
              <a:lnSpc>
                <a:spcPct val="90000"/>
              </a:lnSpc>
            </a:pPr>
            <a:r>
              <a:rPr lang="cs-CZ" smtClean="0"/>
              <a:t>FLEMR V. a DUŠEK B. </a:t>
            </a:r>
            <a:r>
              <a:rPr lang="cs-CZ" i="1" smtClean="0"/>
              <a:t>Chemie I /obecná a anorganická/ pro gymnázia</a:t>
            </a:r>
            <a:r>
              <a:rPr lang="cs-CZ" smtClean="0"/>
              <a:t>. Praha: SPN, 2007.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mtClean="0"/>
              <a:t>PETTY, G. </a:t>
            </a:r>
            <a:r>
              <a:rPr lang="cs-CZ" i="1" smtClean="0"/>
              <a:t>Moderní vyučování</a:t>
            </a:r>
            <a:r>
              <a:rPr lang="cs-CZ" smtClean="0"/>
              <a:t>. 1. vyd., Praha: Portál, 1996 ISBN 80-7178-070-7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mtClean="0"/>
              <a:t>DUŠEK, B. </a:t>
            </a:r>
            <a:r>
              <a:rPr lang="cs-CZ" i="1" smtClean="0"/>
              <a:t>Kapitoly z didaktiky chemie</a:t>
            </a:r>
            <a:r>
              <a:rPr lang="cs-CZ" smtClean="0"/>
              <a:t>. 2. přeprac. vyd., Praha: VŠCHT Praha, 2009. ISBN 978-80-7080-736-1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ohatý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9F68490-6B0E-40F4-897D-8D7AAE7F21BD}"/>
</file>

<file path=customXml/itemProps2.xml><?xml version="1.0" encoding="utf-8"?>
<ds:datastoreItem xmlns:ds="http://schemas.openxmlformats.org/officeDocument/2006/customXml" ds:itemID="{37DD96E7-4898-4C22-99B7-DD8725934B05}"/>
</file>

<file path=customXml/itemProps3.xml><?xml version="1.0" encoding="utf-8"?>
<ds:datastoreItem xmlns:ds="http://schemas.openxmlformats.org/officeDocument/2006/customXml" ds:itemID="{EDE8F301-77D8-4DA1-9C99-DD1F3C70946C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273</TotalTime>
  <Words>223</Words>
  <Application>Microsoft Office PowerPoint</Application>
  <PresentationFormat>Předvádění na obrazovce (4:3)</PresentationFormat>
  <Paragraphs>36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5</vt:i4>
      </vt:variant>
      <vt:variant>
        <vt:lpstr>Nadpisy snímků</vt:lpstr>
      </vt:variant>
      <vt:variant>
        <vt:i4>5</vt:i4>
      </vt:variant>
    </vt:vector>
  </HeadingPairs>
  <TitlesOfParts>
    <vt:vector size="15" baseType="lpstr">
      <vt:lpstr>Trebuchet MS</vt:lpstr>
      <vt:lpstr>Arial</vt:lpstr>
      <vt:lpstr>Wingdings 2</vt:lpstr>
      <vt:lpstr>Wingdings</vt:lpstr>
      <vt:lpstr>Calibri</vt:lpstr>
      <vt:lpstr>Bohatý</vt:lpstr>
      <vt:lpstr>Bohatý</vt:lpstr>
      <vt:lpstr>Bohatý</vt:lpstr>
      <vt:lpstr>Bohatý</vt:lpstr>
      <vt:lpstr>Bohatý</vt:lpstr>
      <vt:lpstr>Snímek 1</vt:lpstr>
      <vt:lpstr>Snímek 2</vt:lpstr>
      <vt:lpstr>Snímek 3</vt:lpstr>
      <vt:lpstr>Snímek 4</vt:lpstr>
      <vt:lpstr>Snímek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Hydrogensoli</dc:title>
  <dc:creator>Veronika</dc:creator>
  <cp:lastModifiedBy>zlatka.klepalova</cp:lastModifiedBy>
  <cp:revision>28</cp:revision>
  <dcterms:created xsi:type="dcterms:W3CDTF">2012-12-06T08:59:21Z</dcterms:created>
  <dcterms:modified xsi:type="dcterms:W3CDTF">2012-12-20T07:48:31Z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