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0B173A2-C344-4613-BCB6-19A77B90F838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A32B72A-DE9C-4D57-A57C-B25C9881F2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45CE693-4A6A-46C1-B2BC-812C753BDE90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vnoramenný trojúhelník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5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984E08E0-B2B9-4E54-86BE-C48573642984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A18101F-0341-435A-A827-8CA5FCA5E9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EA440-67BB-486B-A11A-51CE267ADA5E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964CD-37A0-4469-8D4F-22E0645EFA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BC995-BF9C-4A41-A486-9F7B90A414D4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84436-8C5F-498E-BD8D-D880B5DD95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CD220-CC69-4677-AF35-14F73C916FCB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3DAE7-B285-45D2-8A11-4A23E43585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vnoramenný trojúhelník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Přímá spojovací čára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čára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06B9C-E442-46E4-9747-20F0F8170324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1FEC3-55A5-4695-9503-B1A151085E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F3E73-00A4-4074-BB8A-CB77699D56C9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45440-323E-4C8E-91D8-DADC2820B2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5DA0D-4D18-4D40-8C72-F44F34552C36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E77859E0-9535-4332-BAE2-DC08D65C063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324A8-7C82-40C7-8A32-ED3B8A0C3369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DBF3-4DE2-4748-A69B-1BB1F0373A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A5AFA-E549-40D7-9F33-BD74AACFCE6F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9A99D-389C-42F4-8F7D-DD90AFA64A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855E75CE-3A1F-4294-B397-3B3EA39360E1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7E207260-0892-4B12-93F7-4B8BDE61B7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DA184A78-9454-4173-83EB-88F3B263D4D5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8153E3A5-4C9F-4EEF-A491-787AA07F66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0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C1416EB8-E049-4588-A9CD-1F7F68309C2B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ECD6F530-B53F-4FBC-9A30-B09493C8E4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1" r:id="rId6"/>
    <p:sldLayoutId id="2147483730" r:id="rId7"/>
    <p:sldLayoutId id="2147483737" r:id="rId8"/>
    <p:sldLayoutId id="2147483738" r:id="rId9"/>
    <p:sldLayoutId id="2147483729" r:id="rId10"/>
    <p:sldLayoutId id="2147483728" r:id="rId11"/>
  </p:sldLayoutIdLst>
  <p:txStyles>
    <p:titleStyle>
      <a:lvl1pPr marL="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endParaRPr lang="cs-CZ" smtClean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>
            <a:normAutofit fontScale="92500" lnSpcReduction="1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1800" dirty="0" smtClean="0"/>
              <a:t>Číslo projektu: CZ.1.07/1.5.00/34.0953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</a:t>
            </a:r>
            <a:r>
              <a:rPr lang="cs-CZ" sz="2400" dirty="0" smtClean="0">
                <a:latin typeface="Arial" charset="0"/>
              </a:rPr>
              <a:t>Hydridy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1800" dirty="0" smtClean="0"/>
              <a:t>Šablona III/2 Inovace a zkvalitnění výuky prostřednictvím ICT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Název materiálu: </a:t>
            </a:r>
            <a:r>
              <a:rPr lang="cs-CZ" sz="1800" dirty="0" smtClean="0"/>
              <a:t>VY_32_INOVACE_CHE.1.17a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Datum tvorby: </a:t>
            </a:r>
            <a:r>
              <a:rPr lang="cs-CZ" sz="1800" dirty="0" smtClean="0"/>
              <a:t>26.10.2012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1800" dirty="0" smtClean="0"/>
              <a:t>Vyučovací předmět, ročník, obor: CHE, </a:t>
            </a:r>
            <a:r>
              <a:rPr lang="cs-CZ" sz="1800" dirty="0"/>
              <a:t>1</a:t>
            </a:r>
            <a:r>
              <a:rPr lang="cs-CZ" sz="1800" dirty="0" smtClean="0"/>
              <a:t>. ročník, Laboratorní asistent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Autor: </a:t>
            </a:r>
            <a:r>
              <a:rPr lang="cs-CZ" sz="1800" dirty="0" smtClean="0"/>
              <a:t>Mgr. Veronika Pánková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Anotace: </a:t>
            </a:r>
            <a:r>
              <a:rPr lang="cs-CZ" sz="1600" dirty="0" smtClean="0"/>
              <a:t>Vzdělávací materiál inovuje výuku chemie, pomáhá snazšímu pochopení chemického názvosloví. Využívá ICT při výuce, motivuje a aktivuje žáky.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1600" dirty="0" smtClean="0"/>
              <a:t>Prezentace slouží jako teoretický podklad. Materiál je doplněn cvičením v programu </a:t>
            </a:r>
            <a:r>
              <a:rPr lang="cs-CZ" sz="1600" dirty="0" err="1" smtClean="0"/>
              <a:t>Smart</a:t>
            </a:r>
            <a:r>
              <a:rPr lang="cs-CZ" sz="1600" dirty="0" smtClean="0"/>
              <a:t> </a:t>
            </a:r>
            <a:r>
              <a:rPr lang="cs-CZ" sz="1600" dirty="0" smtClean="0"/>
              <a:t>notebook </a:t>
            </a:r>
            <a:r>
              <a:rPr lang="cs-CZ" sz="1600" smtClean="0"/>
              <a:t>pod názvem VY_32_INOVACE_CHE.1.17b.</a:t>
            </a:r>
            <a:endParaRPr lang="cs-CZ" sz="1600" dirty="0" smtClean="0"/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7813"/>
            <a:ext cx="7489825" cy="1566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Hydridy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6386" name="Zástupný symbol pro obsah 4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cs-CZ" smtClean="0"/>
              <a:t>binární (dvouprvkové) sloučeniny vodíku</a:t>
            </a:r>
          </a:p>
          <a:p>
            <a:r>
              <a:rPr lang="cs-CZ" smtClean="0"/>
              <a:t>vodík v hydridech má oxidační číslo H</a:t>
            </a:r>
            <a:r>
              <a:rPr lang="cs-CZ" baseline="30000" smtClean="0"/>
              <a:t>-I</a:t>
            </a:r>
          </a:p>
          <a:p>
            <a:r>
              <a:rPr lang="cs-CZ" smtClean="0"/>
              <a:t>dělení: 	1. kovalentní hydridy (koncovka –an)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			2. iontové hydridy </a:t>
            </a:r>
            <a:r>
              <a:rPr lang="cs-CZ" sz="2800" smtClean="0"/>
              <a:t>(např. hydrid sodný)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Sloučeniny vodíku s I.a – V.a skupinou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I.a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II.a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III.a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IV.a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V.a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LiH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CaH</a:t>
                      </a:r>
                      <a:r>
                        <a:rPr lang="cs-CZ" baseline="-25000" dirty="0" smtClean="0"/>
                        <a:t>2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BH</a:t>
                      </a:r>
                      <a:r>
                        <a:rPr lang="cs-CZ" baseline="-250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CH</a:t>
                      </a:r>
                      <a:r>
                        <a:rPr lang="cs-CZ" baseline="-2500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NH</a:t>
                      </a:r>
                      <a:r>
                        <a:rPr lang="cs-CZ" baseline="-25000" dirty="0" smtClean="0"/>
                        <a:t>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NaH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BaH</a:t>
                      </a:r>
                      <a:r>
                        <a:rPr lang="cs-CZ" baseline="-250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AlH</a:t>
                      </a:r>
                      <a:r>
                        <a:rPr lang="cs-CZ" baseline="-250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SiH</a:t>
                      </a:r>
                      <a:r>
                        <a:rPr lang="cs-CZ" baseline="-2500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PH</a:t>
                      </a:r>
                      <a:r>
                        <a:rPr lang="cs-CZ" baseline="-25000" dirty="0" smtClean="0"/>
                        <a:t>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SnH</a:t>
                      </a:r>
                      <a:r>
                        <a:rPr lang="cs-CZ" baseline="-2500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AsH</a:t>
                      </a:r>
                      <a:r>
                        <a:rPr lang="cs-CZ" baseline="-25000" dirty="0" smtClean="0"/>
                        <a:t>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PbH</a:t>
                      </a:r>
                      <a:r>
                        <a:rPr lang="cs-CZ" baseline="-2500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SbH</a:t>
                      </a:r>
                      <a:r>
                        <a:rPr lang="cs-CZ" baseline="-25000" dirty="0" smtClean="0"/>
                        <a:t>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GaH</a:t>
                      </a:r>
                      <a:r>
                        <a:rPr lang="cs-CZ" baseline="-25000" dirty="0" smtClean="0"/>
                        <a:t>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Levá složená závorka 4"/>
          <p:cNvSpPr/>
          <p:nvPr/>
        </p:nvSpPr>
        <p:spPr>
          <a:xfrm rot="16200000">
            <a:off x="1943894" y="2817019"/>
            <a:ext cx="503238" cy="316865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" name="Levá složená závorka 5"/>
          <p:cNvSpPr/>
          <p:nvPr/>
        </p:nvSpPr>
        <p:spPr>
          <a:xfrm rot="16200000">
            <a:off x="5976144" y="2024856"/>
            <a:ext cx="503238" cy="475297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7456" name="TextovéPole 6"/>
          <p:cNvSpPr txBox="1">
            <a:spLocks noChangeArrowheads="1"/>
          </p:cNvSpPr>
          <p:nvPr/>
        </p:nvSpPr>
        <p:spPr bwMode="auto">
          <a:xfrm>
            <a:off x="1331913" y="4724400"/>
            <a:ext cx="16494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FF0000"/>
                </a:solidFill>
                <a:latin typeface="Century Gothic" pitchFamily="34" charset="0"/>
              </a:rPr>
              <a:t>Iontové hydridy</a:t>
            </a:r>
          </a:p>
        </p:txBody>
      </p:sp>
      <p:sp>
        <p:nvSpPr>
          <p:cNvPr id="17457" name="TextovéPole 7"/>
          <p:cNvSpPr txBox="1">
            <a:spLocks noChangeArrowheads="1"/>
          </p:cNvSpPr>
          <p:nvPr/>
        </p:nvSpPr>
        <p:spPr bwMode="auto">
          <a:xfrm>
            <a:off x="5364163" y="4652963"/>
            <a:ext cx="19256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FF0000"/>
                </a:solidFill>
                <a:latin typeface="Century Gothic" pitchFamily="34" charset="0"/>
              </a:rPr>
              <a:t>Kovalentní hydridy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418058"/>
          </a:xfrm>
        </p:spPr>
        <p:txBody>
          <a:bodyPr>
            <a:normAutofit fontScale="90000"/>
          </a:bodyPr>
          <a:lstStyle/>
          <a:p>
            <a:pPr marL="484632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Triviální názvy hydridů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95288" y="836613"/>
          <a:ext cx="8229600" cy="591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Vzorec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Název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/>
                        <a:t>BH</a:t>
                      </a:r>
                      <a:r>
                        <a:rPr lang="cs-CZ" sz="2000" b="1" baseline="-250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Boran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/>
                        <a:t>AlH</a:t>
                      </a:r>
                      <a:r>
                        <a:rPr lang="cs-CZ" sz="2000" b="1" baseline="-250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Alan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/>
                        <a:t>CH</a:t>
                      </a:r>
                      <a:r>
                        <a:rPr lang="cs-CZ" sz="2000" b="1" baseline="-2500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Metan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/>
                        <a:t>SiH</a:t>
                      </a:r>
                      <a:r>
                        <a:rPr lang="cs-CZ" sz="2000" b="1" baseline="-2500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Silan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/>
                        <a:t>SnH</a:t>
                      </a:r>
                      <a:r>
                        <a:rPr lang="cs-CZ" sz="2000" b="1" baseline="-2500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err="1" smtClean="0"/>
                        <a:t>Stannan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/>
                        <a:t>PbH</a:t>
                      </a:r>
                      <a:r>
                        <a:rPr lang="cs-CZ" sz="2000" b="1" baseline="-2500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err="1" smtClean="0"/>
                        <a:t>Plumban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/>
                        <a:t>NH</a:t>
                      </a:r>
                      <a:r>
                        <a:rPr lang="cs-CZ" sz="2000" b="1" baseline="-250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Amoniak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/>
                        <a:t>PH</a:t>
                      </a:r>
                      <a:r>
                        <a:rPr lang="cs-CZ" sz="2000" b="1" baseline="-250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err="1" smtClean="0"/>
                        <a:t>Fosfan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/>
                        <a:t>AsH</a:t>
                      </a:r>
                      <a:r>
                        <a:rPr lang="cs-CZ" sz="2000" b="1" baseline="-250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err="1" smtClean="0"/>
                        <a:t>Arsan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/>
                        <a:t>SbH</a:t>
                      </a:r>
                      <a:r>
                        <a:rPr lang="cs-CZ" sz="2000" b="1" baseline="-250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err="1" smtClean="0"/>
                        <a:t>stiban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/>
                        <a:t>GaH</a:t>
                      </a:r>
                      <a:r>
                        <a:rPr lang="cs-CZ" sz="2000" b="1" baseline="-25000" dirty="0" smtClean="0"/>
                        <a:t>3</a:t>
                      </a:r>
                      <a:endParaRPr lang="cs-CZ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err="1" smtClean="0"/>
                        <a:t>galan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H</a:t>
                      </a:r>
                      <a:r>
                        <a:rPr lang="cs-CZ" sz="2000" b="1" baseline="-25000" dirty="0" smtClean="0"/>
                        <a:t>2</a:t>
                      </a:r>
                      <a:r>
                        <a:rPr lang="cs-CZ" sz="2000" b="1" dirty="0" smtClean="0"/>
                        <a:t>S       (H</a:t>
                      </a:r>
                      <a:r>
                        <a:rPr lang="en-US" sz="2000" b="1" baseline="30000" dirty="0" smtClean="0"/>
                        <a:t>+</a:t>
                      </a:r>
                      <a:r>
                        <a:rPr lang="cs-CZ" sz="2000" b="1" baseline="30000" dirty="0" smtClean="0"/>
                        <a:t>I</a:t>
                      </a:r>
                      <a:r>
                        <a:rPr lang="cs-CZ" sz="2000" b="1" dirty="0" smtClean="0"/>
                        <a:t>)</a:t>
                      </a:r>
                      <a:endParaRPr lang="cs-C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err="1" smtClean="0"/>
                        <a:t>sulfan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H</a:t>
                      </a:r>
                      <a:r>
                        <a:rPr lang="cs-CZ" sz="2000" b="1" baseline="-25000" dirty="0" smtClean="0"/>
                        <a:t>2</a:t>
                      </a:r>
                      <a:r>
                        <a:rPr lang="cs-CZ" sz="2000" b="1" dirty="0" smtClean="0"/>
                        <a:t>Se     (H</a:t>
                      </a:r>
                      <a:r>
                        <a:rPr lang="en-US" sz="2000" b="1" baseline="30000" dirty="0" smtClean="0"/>
                        <a:t>+</a:t>
                      </a:r>
                      <a:r>
                        <a:rPr lang="cs-CZ" sz="2000" b="1" baseline="30000" dirty="0" smtClean="0"/>
                        <a:t>I</a:t>
                      </a:r>
                      <a:r>
                        <a:rPr lang="cs-CZ" sz="2000" b="1" dirty="0" smtClean="0"/>
                        <a:t>)</a:t>
                      </a:r>
                      <a:endParaRPr lang="cs-C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err="1" smtClean="0"/>
                        <a:t>selan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H</a:t>
                      </a:r>
                      <a:r>
                        <a:rPr lang="cs-CZ" sz="2000" b="1" baseline="-25000" dirty="0" smtClean="0"/>
                        <a:t>2</a:t>
                      </a:r>
                      <a:r>
                        <a:rPr lang="cs-CZ" sz="2000" b="1" dirty="0" smtClean="0"/>
                        <a:t>Te      (H</a:t>
                      </a:r>
                      <a:r>
                        <a:rPr lang="en-US" sz="2000" b="1" baseline="30000" dirty="0" smtClean="0"/>
                        <a:t>+</a:t>
                      </a:r>
                      <a:r>
                        <a:rPr lang="cs-CZ" sz="2000" b="1" baseline="30000" dirty="0" smtClean="0"/>
                        <a:t>I</a:t>
                      </a:r>
                      <a:r>
                        <a:rPr lang="cs-CZ" sz="2000" b="1" dirty="0" smtClean="0"/>
                        <a:t>)</a:t>
                      </a:r>
                      <a:endParaRPr lang="cs-C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err="1" smtClean="0"/>
                        <a:t>telan</a:t>
                      </a:r>
                      <a:endParaRPr lang="cs-CZ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endParaRPr lang="cs-CZ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cs-CZ" smtClean="0"/>
              <a:t>homologické sloučeniny s  větším počtem atomů základního prvku mají v názvu  řeckou číselnou předponu např.: </a:t>
            </a:r>
          </a:p>
          <a:p>
            <a:r>
              <a:rPr lang="cs-CZ" smtClean="0"/>
              <a:t>P</a:t>
            </a:r>
            <a:r>
              <a:rPr lang="cs-CZ" baseline="-25000" smtClean="0"/>
              <a:t>2</a:t>
            </a:r>
            <a:r>
              <a:rPr lang="cs-CZ" smtClean="0"/>
              <a:t>H</a:t>
            </a:r>
            <a:r>
              <a:rPr lang="cs-CZ" baseline="-25000" smtClean="0"/>
              <a:t>4</a:t>
            </a:r>
            <a:r>
              <a:rPr lang="cs-CZ" smtClean="0"/>
              <a:t> difosfan  </a:t>
            </a:r>
          </a:p>
          <a:p>
            <a:r>
              <a:rPr lang="cs-CZ" smtClean="0"/>
              <a:t>H</a:t>
            </a:r>
            <a:r>
              <a:rPr lang="cs-CZ" baseline="-25000" smtClean="0"/>
              <a:t>2</a:t>
            </a:r>
            <a:r>
              <a:rPr lang="cs-CZ" smtClean="0"/>
              <a:t>S</a:t>
            </a:r>
            <a:r>
              <a:rPr lang="cs-CZ" baseline="-25000" smtClean="0"/>
              <a:t>n</a:t>
            </a:r>
            <a:r>
              <a:rPr lang="cs-CZ" smtClean="0"/>
              <a:t> polysulfan </a:t>
            </a:r>
          </a:p>
          <a:p>
            <a:r>
              <a:rPr lang="cs-CZ" smtClean="0"/>
              <a:t>H</a:t>
            </a:r>
            <a:r>
              <a:rPr lang="cs-CZ" baseline="-25000" smtClean="0"/>
              <a:t>2</a:t>
            </a:r>
            <a:r>
              <a:rPr lang="cs-CZ" smtClean="0"/>
              <a:t>S</a:t>
            </a:r>
            <a:r>
              <a:rPr lang="cs-CZ" baseline="-25000" smtClean="0"/>
              <a:t>2</a:t>
            </a:r>
            <a:r>
              <a:rPr lang="cs-CZ" smtClean="0"/>
              <a:t> disulfan </a:t>
            </a:r>
          </a:p>
          <a:p>
            <a:r>
              <a:rPr lang="cs-CZ" smtClean="0"/>
              <a:t>Si</a:t>
            </a:r>
            <a:r>
              <a:rPr lang="cs-CZ" baseline="-25000" smtClean="0"/>
              <a:t>2</a:t>
            </a:r>
            <a:r>
              <a:rPr lang="cs-CZ" smtClean="0"/>
              <a:t>H</a:t>
            </a:r>
            <a:r>
              <a:rPr lang="cs-CZ" baseline="-25000" smtClean="0"/>
              <a:t>6</a:t>
            </a:r>
            <a:r>
              <a:rPr lang="cs-CZ" smtClean="0"/>
              <a:t> disilan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Použitá literatura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sz="2800" smtClean="0"/>
              <a:t>PACHMANN, E. a HOFFMAN, V. </a:t>
            </a:r>
            <a:r>
              <a:rPr lang="cs-CZ" sz="2800" i="1" smtClean="0"/>
              <a:t>Obecná didaktika chemie</a:t>
            </a:r>
            <a:r>
              <a:rPr lang="cs-CZ" sz="2800" smtClean="0"/>
              <a:t>. Praha: SPN, 1981.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PACHMANN a kol. </a:t>
            </a:r>
            <a:r>
              <a:rPr lang="cs-CZ" sz="2800" i="1" smtClean="0"/>
              <a:t>Speciální didaktika chemie</a:t>
            </a:r>
            <a:r>
              <a:rPr lang="cs-CZ" sz="2800" smtClean="0"/>
              <a:t>. Praha: SPN,1986.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FLEMR V. a D</a:t>
            </a:r>
            <a:r>
              <a:rPr lang="cs-CZ" sz="2800" smtClean="0">
                <a:latin typeface="Arial" charset="0"/>
              </a:rPr>
              <a:t>UŠEK</a:t>
            </a:r>
            <a:r>
              <a:rPr lang="cs-CZ" sz="2800" smtClean="0"/>
              <a:t> B. </a:t>
            </a:r>
            <a:r>
              <a:rPr lang="cs-CZ" sz="2800" i="1" smtClean="0"/>
              <a:t>Chemie I /obecná a anorganická/ pro gymnázia</a:t>
            </a:r>
            <a:r>
              <a:rPr lang="cs-CZ" sz="2800" smtClean="0"/>
              <a:t>. Praha: SPN, 2007.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cs-CZ" sz="2800" smtClean="0"/>
              <a:t>PETTY, G. </a:t>
            </a:r>
            <a:r>
              <a:rPr lang="cs-CZ" sz="2800" i="1" smtClean="0"/>
              <a:t>Moderní vyučování</a:t>
            </a:r>
            <a:r>
              <a:rPr lang="cs-CZ" sz="2800" smtClean="0"/>
              <a:t>. 1. vyd., Praha: Portál, 1996 ISBN 80-7178-070-7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cs-CZ" sz="2800" smtClean="0"/>
              <a:t>DUŠEK, B. </a:t>
            </a:r>
            <a:r>
              <a:rPr lang="cs-CZ" sz="2800" i="1" smtClean="0"/>
              <a:t>Kapitoly z didaktiky chemie</a:t>
            </a:r>
            <a:r>
              <a:rPr lang="cs-CZ" sz="2800" smtClean="0"/>
              <a:t>. 2. přeprac. vyd., Praha: VŠCHT Praha, 2009. ISBN 978-80-7080-736-1</a:t>
            </a:r>
          </a:p>
          <a:p>
            <a:pPr>
              <a:lnSpc>
                <a:spcPct val="80000"/>
              </a:lnSpc>
            </a:pPr>
            <a:endParaRPr lang="cs-CZ" sz="280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14E8853B-15EC-4F7C-BDCB-6C5997C41705}"/>
</file>

<file path=customXml/itemProps2.xml><?xml version="1.0" encoding="utf-8"?>
<ds:datastoreItem xmlns:ds="http://schemas.openxmlformats.org/officeDocument/2006/customXml" ds:itemID="{52DD217A-65AA-4263-B334-33BA6BFF4F9E}"/>
</file>

<file path=customXml/itemProps3.xml><?xml version="1.0" encoding="utf-8"?>
<ds:datastoreItem xmlns:ds="http://schemas.openxmlformats.org/officeDocument/2006/customXml" ds:itemID="{BFA3E4AF-63AC-4FA1-B776-E21A224ABF08}"/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118</TotalTime>
  <Words>281</Words>
  <Application>Microsoft Office PowerPoint</Application>
  <PresentationFormat>Předvádění na obrazovce (4:3)</PresentationFormat>
  <Paragraphs>82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Talent</vt:lpstr>
      <vt:lpstr>Snímek 1</vt:lpstr>
      <vt:lpstr>Hydridy</vt:lpstr>
      <vt:lpstr>Sloučeniny vodíku s I.a – V.a skupinou</vt:lpstr>
      <vt:lpstr>Triviální názvy hydridů</vt:lpstr>
      <vt:lpstr>Snímek 5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Hydridy</dc:title>
  <dc:creator>Veronika</dc:creator>
  <cp:lastModifiedBy>Chalupna</cp:lastModifiedBy>
  <cp:revision>17</cp:revision>
  <dcterms:created xsi:type="dcterms:W3CDTF">2012-12-06T08:59:21Z</dcterms:created>
  <dcterms:modified xsi:type="dcterms:W3CDTF">2013-01-02T18:56:23Z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