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7" r:id="rId2"/>
    <p:sldId id="256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98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CAD8FD5-F38B-4F9A-A65F-9CEF127C4959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5E2D592-1913-4A3C-9633-05BD29073CA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15363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ACCC334-289C-4D8A-8729-8B06FD02CFB1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1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Obdélník 38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Obdélník 39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Obdélník 40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Obdélník 41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Obdélník 55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Obdélník 64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Obdélník 65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bdélník 66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cs-CZ" smtClean="0"/>
              <a:t>Klepnutím lze upravit styl předlohy podnadpisů.</a:t>
            </a:r>
            <a:endParaRPr lang="en-US"/>
          </a:p>
        </p:txBody>
      </p:sp>
      <p:sp>
        <p:nvSpPr>
          <p:cNvPr id="15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8F366AA-365F-495F-9981-1C44A8743EB8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16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17" name="Zástupný symbol pro číslo snímku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EF7C4FC-A8A6-4426-BDF2-281984D1C91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2CA79A-BA4D-4FF8-9611-06C8446AD99D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EE75E7-4466-4CE9-BF8D-7AC961C2D51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C3E7BA-45FE-4F5A-A8A1-1570A06FA47E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2A8F79-96D3-470B-B3BD-6FAB650FB12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EDE30-751D-4BB5-A71F-002EE8F80985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AB981A-00DA-43FA-90EF-B8E4EF40BF8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olný tvar 1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Volný tvar 1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Volný tvar 12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Volný tvar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Volný tvar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Volný tvar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Volný tvar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Volný tvar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Volný tvar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Volný tvar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Volný tvar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Volný tvar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Volný tvar 24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7" name="Volný tvar 25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8" name="Volný tvar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9" name="Obdélník 6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" name="Obdélník 7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Obdélník 8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2" name="Obdélník 9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Obdélník 10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4" name="Obdélník 11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2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4AC5F0E-9D00-4A90-8D90-A391CF656597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2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2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291FA81-2BD5-4A56-9CC1-82F11D5D502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0E67D25-222F-43AB-8570-4039CD8DFCD9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FB4A3B5-843C-4F11-A6C2-54218309C46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24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bdélník 15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Obdélník 16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Obdélník 17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Obdélník 18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Obdélník 19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" name="Obdélník 20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bdélník 21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Obdélník 28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bdélník 29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4A80922-99F6-4D22-8715-0135BB4D64EB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1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1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A9D9052-F62E-4DC4-BA95-391CC99F854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530036-9ED4-4FEF-9D4C-F91EDFDE4021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4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995461-6BC6-4EF1-A51C-2EEBE686FCE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4B06D2A-8E80-4AD5-8B7E-581CC91FCF4B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05C5E04-26DC-4834-B564-C671451442F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441C9F-B9D4-4819-8F01-555DC6C8B2D7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6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8F88B4-4336-4AB9-8784-FC5A8D566DB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7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6" name="Přímá spojovací čára 8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Skupina 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Přímá spojovací čára 14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Přímá spojovací čára 15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Přímá spojovací čára 16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Skupina 13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Přímá spojovací čára 10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Přímá spojovací čára 11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Přímá spojovací čára 12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Skupina 17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Přímá spojovací čára 18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Přímá spojovací čára 19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Přímá spojovací čára 20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Nadpis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cs-CZ" noProof="0" smtClean="0"/>
              <a:t>Klepnutím na ikonu přidáte obrázek.</a:t>
            </a:r>
            <a:endParaRPr lang="en-US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9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BBAA67-1917-461C-99B0-6980F4411C27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20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21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D4ECCD2-DF6B-494A-9CB2-4FCF698B4E9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bdélník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Obdélník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Obdélník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Obdélník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Obdélník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bdélník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bdélník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Obdélník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036" name="Zástupný symbol pro text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 smtClean="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43037D23-B17F-441D-9550-D149EE1CA52F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34E68598-ED0D-44C3-BBD0-A48488CF3BF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4" r:id="rId4"/>
    <p:sldLayoutId id="2147483675" r:id="rId5"/>
    <p:sldLayoutId id="2147483670" r:id="rId6"/>
    <p:sldLayoutId id="2147483676" r:id="rId7"/>
    <p:sldLayoutId id="2147483669" r:id="rId8"/>
    <p:sldLayoutId id="2147483677" r:id="rId9"/>
    <p:sldLayoutId id="2147483668" r:id="rId10"/>
    <p:sldLayoutId id="2147483667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593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cs-CZ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2051" name="Zástupný symbol pro obsah 5"/>
          <p:cNvSpPr>
            <a:spLocks noGrp="1"/>
          </p:cNvSpPr>
          <p:nvPr>
            <p:ph idx="1"/>
          </p:nvPr>
        </p:nvSpPr>
        <p:spPr>
          <a:xfrm>
            <a:off x="468313" y="2133600"/>
            <a:ext cx="8218487" cy="4464050"/>
          </a:xfrm>
        </p:spPr>
        <p:txBody>
          <a:bodyPr>
            <a:normAutofit fontScale="92500" lnSpcReduction="10000"/>
          </a:bodyPr>
          <a:lstStyle/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cs-CZ" sz="2400" dirty="0" smtClean="0"/>
              <a:t>Název školy: </a:t>
            </a:r>
            <a:r>
              <a:rPr lang="cs-CZ" sz="1800" dirty="0" smtClean="0"/>
              <a:t>Střední zdravotnická škola a vyšší odborná škola zdravotnická Karlovy Vary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cs-CZ" sz="1800" dirty="0" smtClean="0"/>
              <a:t>Číslo projektu: CZ.1.07/1.5.00/34.0953 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cs-CZ" sz="2400" dirty="0" smtClean="0">
                <a:latin typeface="Arial" charset="0"/>
              </a:rPr>
              <a:t>Vzdělávací materiál</a:t>
            </a:r>
            <a:r>
              <a:rPr lang="cs-CZ" sz="2400" dirty="0" smtClean="0"/>
              <a:t>: </a:t>
            </a:r>
            <a:r>
              <a:rPr lang="cs-CZ" sz="2400" dirty="0" err="1" smtClean="0">
                <a:latin typeface="Arial" charset="0"/>
              </a:rPr>
              <a:t>Halogenkyseliny</a:t>
            </a:r>
            <a:endParaRPr lang="cs-CZ" sz="2400" dirty="0" smtClean="0">
              <a:latin typeface="Arial" charset="0"/>
            </a:endParaRP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cs-CZ" sz="1800" dirty="0" smtClean="0"/>
              <a:t>Šablona III/2 Inovace a zkvalitnění výuky prostřednictvím ICT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cs-CZ" sz="2400" dirty="0" smtClean="0"/>
              <a:t>Název materiálu: </a:t>
            </a:r>
            <a:r>
              <a:rPr lang="cs-CZ" sz="1800" dirty="0" smtClean="0"/>
              <a:t>VY_32_INOVACE_CHE.1.18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cs-CZ" sz="2400" dirty="0" smtClean="0"/>
              <a:t>Datum tvorby: </a:t>
            </a:r>
            <a:r>
              <a:rPr lang="cs-CZ" sz="1800" dirty="0" smtClean="0"/>
              <a:t>29.10.2012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cs-CZ" sz="1800" dirty="0" smtClean="0"/>
              <a:t>Vyučovací předmět, ročník, obor: CHE, </a:t>
            </a:r>
            <a:r>
              <a:rPr lang="cs-CZ" sz="1800" dirty="0"/>
              <a:t>1</a:t>
            </a:r>
            <a:r>
              <a:rPr lang="cs-CZ" sz="1800" dirty="0" smtClean="0"/>
              <a:t>. ročník, Laboratorní asistent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cs-CZ" sz="2400" dirty="0" smtClean="0"/>
              <a:t>Autor: </a:t>
            </a:r>
            <a:r>
              <a:rPr lang="cs-CZ" sz="1800" dirty="0" smtClean="0"/>
              <a:t>Mgr. Veronika Pánková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cs-CZ" sz="2400" dirty="0" smtClean="0"/>
              <a:t>Anotace: </a:t>
            </a:r>
            <a:r>
              <a:rPr lang="cs-CZ" sz="1600" dirty="0" smtClean="0"/>
              <a:t>Vzdělávací materiál inovuje výuku chemie, pomáhá snazšímu pochopení chemického názvosloví. Využívá ICT při výuce, motivuje a aktivuje žáky.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cs-CZ" sz="1600" dirty="0" smtClean="0"/>
              <a:t>Prezentace slouží jako teoretický podklad. Materiál je doplněn cvičením v programu </a:t>
            </a:r>
            <a:r>
              <a:rPr lang="cs-CZ" sz="1600" dirty="0" err="1" smtClean="0"/>
              <a:t>Smart</a:t>
            </a:r>
            <a:r>
              <a:rPr lang="cs-CZ" sz="1600" smtClean="0"/>
              <a:t> notebook. </a:t>
            </a:r>
            <a:endParaRPr lang="cs-CZ" sz="1600" dirty="0" smtClean="0"/>
          </a:p>
        </p:txBody>
      </p:sp>
      <p:pic>
        <p:nvPicPr>
          <p:cNvPr id="14339" name="Picture 4"/>
          <p:cNvPicPr>
            <a:picLocks noGrp="1" noChangeAspect="1" noChangeArrowheads="1"/>
          </p:cNvPicPr>
          <p:nvPr>
            <p:ph type="title" idx="4294967295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971550" y="333375"/>
            <a:ext cx="7489825" cy="15668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err="1" smtClean="0">
                <a:solidFill>
                  <a:schemeClr val="tx2">
                    <a:satMod val="200000"/>
                  </a:schemeClr>
                </a:solidFill>
              </a:rPr>
              <a:t>Halogenkyseliny</a:t>
            </a:r>
            <a:endParaRPr lang="cs-CZ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16386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v halogenkyselinách jsou atomy nebo atom kyslíku nahrazen halogenem</a:t>
            </a:r>
          </a:p>
          <a:p>
            <a:r>
              <a:rPr lang="cs-CZ" smtClean="0"/>
              <a:t>O</a:t>
            </a:r>
            <a:r>
              <a:rPr lang="cs-CZ" baseline="30000" smtClean="0"/>
              <a:t>-II</a:t>
            </a:r>
            <a:r>
              <a:rPr lang="cs-CZ" smtClean="0"/>
              <a:t> 	    2X</a:t>
            </a:r>
            <a:r>
              <a:rPr lang="cs-CZ" baseline="30000" smtClean="0"/>
              <a:t>-I</a:t>
            </a:r>
          </a:p>
          <a:p>
            <a:r>
              <a:rPr lang="cs-CZ" smtClean="0"/>
              <a:t>nejčastěji jsou nahrazeny všechny kyslíky halogeny</a:t>
            </a:r>
            <a:endParaRPr lang="cs-CZ" baseline="30000" smtClean="0"/>
          </a:p>
        </p:txBody>
      </p:sp>
      <p:sp>
        <p:nvSpPr>
          <p:cNvPr id="6" name="Obousměrná vodorovná šipka 5"/>
          <p:cNvSpPr/>
          <p:nvPr/>
        </p:nvSpPr>
        <p:spPr>
          <a:xfrm>
            <a:off x="2124075" y="2924175"/>
            <a:ext cx="863600" cy="21748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>
                <a:solidFill>
                  <a:schemeClr val="tx2">
                    <a:satMod val="200000"/>
                  </a:schemeClr>
                </a:solidFill>
              </a:rPr>
              <a:t>Příklady </a:t>
            </a:r>
            <a:r>
              <a:rPr lang="cs-CZ" dirty="0" err="1" smtClean="0">
                <a:solidFill>
                  <a:schemeClr val="tx2">
                    <a:satMod val="200000"/>
                  </a:schemeClr>
                </a:solidFill>
              </a:rPr>
              <a:t>halogenkyselin</a:t>
            </a:r>
            <a:endParaRPr lang="cs-CZ" dirty="0">
              <a:solidFill>
                <a:schemeClr val="tx2">
                  <a:satMod val="200000"/>
                </a:schemeClr>
              </a:solidFill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914400" y="1784350"/>
          <a:ext cx="7772400" cy="26606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3943"/>
                <a:gridCol w="1700189"/>
                <a:gridCol w="1360151"/>
                <a:gridCol w="3138117"/>
              </a:tblGrid>
              <a:tr h="460648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vzorec</a:t>
                      </a:r>
                      <a:endParaRPr lang="cs-CZ" sz="2400" dirty="0"/>
                    </a:p>
                  </a:txBody>
                  <a:tcPr marL="86360" marR="86360"/>
                </a:tc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kyselina</a:t>
                      </a:r>
                      <a:endParaRPr lang="cs-CZ" sz="2400" dirty="0"/>
                    </a:p>
                  </a:txBody>
                  <a:tcPr marL="86360" marR="86360"/>
                </a:tc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vzorec</a:t>
                      </a:r>
                      <a:endParaRPr lang="cs-CZ" sz="2400" dirty="0"/>
                    </a:p>
                  </a:txBody>
                  <a:tcPr marL="86360" marR="86360"/>
                </a:tc>
                <a:tc>
                  <a:txBody>
                    <a:bodyPr/>
                    <a:lstStyle/>
                    <a:p>
                      <a:r>
                        <a:rPr lang="cs-CZ" sz="2400" dirty="0" err="1" smtClean="0"/>
                        <a:t>halogenkyselina</a:t>
                      </a:r>
                      <a:endParaRPr lang="cs-CZ" sz="2400" dirty="0"/>
                    </a:p>
                  </a:txBody>
                  <a:tcPr marL="86360" marR="8636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HAuO</a:t>
                      </a:r>
                      <a:r>
                        <a:rPr lang="cs-CZ" sz="2400" baseline="-25000" dirty="0" smtClean="0"/>
                        <a:t>2</a:t>
                      </a:r>
                      <a:endParaRPr lang="cs-CZ" sz="2400" baseline="-25000" dirty="0"/>
                    </a:p>
                  </a:txBody>
                  <a:tcPr marL="86360" marR="86360"/>
                </a:tc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k.zlatitá</a:t>
                      </a:r>
                      <a:endParaRPr lang="cs-CZ" sz="2400" dirty="0"/>
                    </a:p>
                  </a:txBody>
                  <a:tcPr marL="86360" marR="86360"/>
                </a:tc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HAuCl</a:t>
                      </a:r>
                      <a:r>
                        <a:rPr lang="cs-CZ" sz="2400" baseline="-25000" dirty="0" smtClean="0"/>
                        <a:t>4</a:t>
                      </a:r>
                      <a:endParaRPr lang="cs-CZ" sz="2400" baseline="-25000" dirty="0"/>
                    </a:p>
                  </a:txBody>
                  <a:tcPr marL="86360" marR="86360"/>
                </a:tc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k. </a:t>
                      </a:r>
                      <a:r>
                        <a:rPr lang="cs-CZ" sz="2400" dirty="0" err="1" smtClean="0"/>
                        <a:t>tetrachlorozlatitá</a:t>
                      </a:r>
                      <a:endParaRPr lang="cs-CZ" sz="2400" dirty="0"/>
                    </a:p>
                  </a:txBody>
                  <a:tcPr marL="86360" marR="8636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H</a:t>
                      </a:r>
                      <a:r>
                        <a:rPr lang="cs-CZ" sz="2400" baseline="-25000" dirty="0" smtClean="0"/>
                        <a:t>2</a:t>
                      </a:r>
                      <a:r>
                        <a:rPr lang="cs-CZ" sz="2400" dirty="0" smtClean="0"/>
                        <a:t>SiO</a:t>
                      </a:r>
                      <a:r>
                        <a:rPr lang="cs-CZ" sz="2400" baseline="-25000" dirty="0" smtClean="0"/>
                        <a:t>3</a:t>
                      </a:r>
                      <a:endParaRPr lang="cs-CZ" sz="2400" baseline="-25000" dirty="0"/>
                    </a:p>
                  </a:txBody>
                  <a:tcPr marL="86360" marR="86360"/>
                </a:tc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k.</a:t>
                      </a:r>
                      <a:r>
                        <a:rPr lang="cs-CZ" sz="2400" baseline="0" dirty="0" smtClean="0"/>
                        <a:t> křemičitá</a:t>
                      </a:r>
                      <a:endParaRPr lang="cs-CZ" sz="2400" dirty="0"/>
                    </a:p>
                  </a:txBody>
                  <a:tcPr marL="86360" marR="86360"/>
                </a:tc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H</a:t>
                      </a:r>
                      <a:r>
                        <a:rPr lang="cs-CZ" sz="2400" baseline="-25000" dirty="0" smtClean="0"/>
                        <a:t>2</a:t>
                      </a:r>
                      <a:r>
                        <a:rPr lang="cs-CZ" sz="2400" dirty="0" smtClean="0"/>
                        <a:t>SiF</a:t>
                      </a:r>
                      <a:r>
                        <a:rPr lang="cs-CZ" sz="2400" baseline="-25000" dirty="0" smtClean="0"/>
                        <a:t>6</a:t>
                      </a:r>
                      <a:endParaRPr lang="cs-CZ" sz="2400" baseline="-25000" dirty="0"/>
                    </a:p>
                  </a:txBody>
                  <a:tcPr marL="86360" marR="86360"/>
                </a:tc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k.</a:t>
                      </a:r>
                      <a:r>
                        <a:rPr lang="cs-CZ" sz="2400" dirty="0" err="1" smtClean="0"/>
                        <a:t>hexafluorokřemičitá</a:t>
                      </a:r>
                      <a:endParaRPr lang="cs-CZ" sz="2400" dirty="0"/>
                    </a:p>
                  </a:txBody>
                  <a:tcPr marL="86360" marR="8636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H</a:t>
                      </a:r>
                      <a:r>
                        <a:rPr lang="cs-CZ" sz="2400" baseline="-25000" dirty="0" smtClean="0"/>
                        <a:t>2</a:t>
                      </a:r>
                      <a:r>
                        <a:rPr lang="cs-CZ" sz="2400" dirty="0" smtClean="0"/>
                        <a:t>PtO</a:t>
                      </a:r>
                      <a:r>
                        <a:rPr lang="cs-CZ" sz="2400" baseline="-25000" dirty="0" smtClean="0"/>
                        <a:t>3</a:t>
                      </a:r>
                      <a:endParaRPr lang="cs-CZ" sz="2400" baseline="-25000" dirty="0"/>
                    </a:p>
                  </a:txBody>
                  <a:tcPr marL="86360" marR="86360"/>
                </a:tc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k.platičitá</a:t>
                      </a:r>
                      <a:endParaRPr lang="cs-CZ" sz="2400" dirty="0"/>
                    </a:p>
                  </a:txBody>
                  <a:tcPr marL="86360" marR="86360"/>
                </a:tc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H</a:t>
                      </a:r>
                      <a:r>
                        <a:rPr lang="cs-CZ" sz="2400" baseline="-25000" dirty="0" smtClean="0"/>
                        <a:t>2</a:t>
                      </a:r>
                      <a:r>
                        <a:rPr lang="cs-CZ" sz="2400" dirty="0" smtClean="0"/>
                        <a:t>PtCl</a:t>
                      </a:r>
                      <a:r>
                        <a:rPr lang="cs-CZ" sz="2400" baseline="-25000" dirty="0" smtClean="0"/>
                        <a:t>6</a:t>
                      </a:r>
                      <a:endParaRPr lang="cs-CZ" sz="2400" baseline="-25000" dirty="0"/>
                    </a:p>
                  </a:txBody>
                  <a:tcPr marL="86360" marR="86360"/>
                </a:tc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k.</a:t>
                      </a:r>
                      <a:r>
                        <a:rPr lang="cs-CZ" sz="2400" dirty="0" err="1" smtClean="0"/>
                        <a:t>hexachloroplatičitá</a:t>
                      </a:r>
                      <a:endParaRPr lang="cs-CZ" sz="2400" dirty="0"/>
                    </a:p>
                  </a:txBody>
                  <a:tcPr marL="86360" marR="8636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H</a:t>
                      </a:r>
                      <a:r>
                        <a:rPr lang="cs-CZ" sz="2400" baseline="-25000" dirty="0" smtClean="0"/>
                        <a:t>2</a:t>
                      </a:r>
                      <a:r>
                        <a:rPr lang="cs-CZ" sz="2400" dirty="0" smtClean="0"/>
                        <a:t>HgO</a:t>
                      </a:r>
                      <a:r>
                        <a:rPr lang="cs-CZ" sz="2400" baseline="-25000" dirty="0" smtClean="0"/>
                        <a:t>2</a:t>
                      </a:r>
                      <a:endParaRPr lang="cs-CZ" sz="2400" baseline="-25000" dirty="0"/>
                    </a:p>
                  </a:txBody>
                  <a:tcPr marL="86360" marR="86360"/>
                </a:tc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k.rtuťnatá</a:t>
                      </a:r>
                      <a:endParaRPr lang="cs-CZ" sz="2400" dirty="0"/>
                    </a:p>
                  </a:txBody>
                  <a:tcPr marL="86360" marR="86360"/>
                </a:tc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H</a:t>
                      </a:r>
                      <a:r>
                        <a:rPr lang="cs-CZ" sz="2400" baseline="-25000" dirty="0" smtClean="0"/>
                        <a:t>2</a:t>
                      </a:r>
                      <a:r>
                        <a:rPr lang="cs-CZ" sz="2400" dirty="0" smtClean="0"/>
                        <a:t>HgI</a:t>
                      </a:r>
                      <a:r>
                        <a:rPr lang="cs-CZ" sz="2400" baseline="-25000" dirty="0" smtClean="0"/>
                        <a:t>4</a:t>
                      </a:r>
                      <a:endParaRPr lang="cs-CZ" sz="2400" baseline="-25000" dirty="0"/>
                    </a:p>
                  </a:txBody>
                  <a:tcPr marL="86360" marR="86360"/>
                </a:tc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k.</a:t>
                      </a:r>
                      <a:r>
                        <a:rPr lang="cs-CZ" sz="2400" dirty="0" err="1" smtClean="0"/>
                        <a:t>tetrajodortuťnatá</a:t>
                      </a:r>
                      <a:endParaRPr lang="cs-CZ" sz="2400" dirty="0"/>
                    </a:p>
                  </a:txBody>
                  <a:tcPr marL="86360" marR="86360"/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L="86360" marR="8636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86360" marR="8636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86360" marR="8636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86360" marR="86360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388" y="268288"/>
            <a:ext cx="8964612" cy="1398587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>
                <a:solidFill>
                  <a:schemeClr val="tx2">
                    <a:satMod val="200000"/>
                  </a:schemeClr>
                </a:solidFill>
              </a:rPr>
              <a:t>Spojte vzorec se správným názvem</a:t>
            </a:r>
            <a:endParaRPr lang="cs-CZ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65138" y="1770063"/>
            <a:ext cx="4038600" cy="4525962"/>
          </a:xfrm>
        </p:spPr>
        <p:txBody>
          <a:bodyPr>
            <a:normAutofit fontScale="92500" lnSpcReduction="20000"/>
          </a:bodyPr>
          <a:lstStyle/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cs-CZ" dirty="0" smtClean="0"/>
              <a:t>HAuCl</a:t>
            </a:r>
            <a:r>
              <a:rPr lang="cs-CZ" baseline="-25000" dirty="0" smtClean="0"/>
              <a:t>4</a:t>
            </a:r>
          </a:p>
          <a:p>
            <a:pPr marL="411480" fontAlgn="auto">
              <a:lnSpc>
                <a:spcPct val="200000"/>
              </a:lnSpc>
              <a:spcAft>
                <a:spcPts val="0"/>
              </a:spcAft>
              <a:buFont typeface="Wingdings"/>
              <a:buChar char=""/>
              <a:defRPr/>
            </a:pPr>
            <a:r>
              <a:rPr lang="cs-CZ" dirty="0" smtClean="0"/>
              <a:t>H</a:t>
            </a:r>
            <a:r>
              <a:rPr lang="cs-CZ" baseline="-25000" dirty="0" smtClean="0"/>
              <a:t>2</a:t>
            </a:r>
            <a:r>
              <a:rPr lang="cs-CZ" dirty="0" smtClean="0"/>
              <a:t>SiF</a:t>
            </a:r>
            <a:r>
              <a:rPr lang="cs-CZ" baseline="-25000" dirty="0" smtClean="0"/>
              <a:t>6</a:t>
            </a:r>
            <a:endParaRPr lang="cs-CZ" b="1" baseline="-25000" dirty="0" smtClean="0"/>
          </a:p>
          <a:p>
            <a:pPr marL="411480" fontAlgn="auto">
              <a:lnSpc>
                <a:spcPct val="200000"/>
              </a:lnSpc>
              <a:spcAft>
                <a:spcPts val="0"/>
              </a:spcAft>
              <a:buFont typeface="Wingdings"/>
              <a:buChar char=""/>
              <a:defRPr/>
            </a:pPr>
            <a:r>
              <a:rPr lang="cs-CZ" dirty="0" smtClean="0"/>
              <a:t>H</a:t>
            </a:r>
            <a:r>
              <a:rPr lang="cs-CZ" baseline="-25000" dirty="0" smtClean="0"/>
              <a:t>2</a:t>
            </a:r>
            <a:r>
              <a:rPr lang="cs-CZ" dirty="0" smtClean="0"/>
              <a:t>PtCl</a:t>
            </a:r>
            <a:r>
              <a:rPr lang="cs-CZ" baseline="-25000" dirty="0" smtClean="0"/>
              <a:t>6</a:t>
            </a:r>
            <a:endParaRPr lang="cs-CZ" b="1" baseline="-25000" dirty="0" smtClean="0"/>
          </a:p>
          <a:p>
            <a:pPr marL="411480" fontAlgn="auto">
              <a:lnSpc>
                <a:spcPct val="200000"/>
              </a:lnSpc>
              <a:spcAft>
                <a:spcPts val="0"/>
              </a:spcAft>
              <a:buFont typeface="Wingdings"/>
              <a:buChar char=""/>
              <a:defRPr/>
            </a:pPr>
            <a:r>
              <a:rPr lang="cs-CZ" dirty="0" smtClean="0"/>
              <a:t>K</a:t>
            </a:r>
            <a:r>
              <a:rPr lang="cs-CZ" baseline="-25000" dirty="0" smtClean="0"/>
              <a:t>2</a:t>
            </a:r>
            <a:r>
              <a:rPr lang="cs-CZ" dirty="0" smtClean="0"/>
              <a:t>HgI</a:t>
            </a:r>
            <a:r>
              <a:rPr lang="cs-CZ" baseline="-25000" dirty="0" smtClean="0"/>
              <a:t>4</a:t>
            </a:r>
            <a:endParaRPr lang="cs-CZ" b="1" baseline="-25000" dirty="0" smtClean="0"/>
          </a:p>
          <a:p>
            <a:pPr marL="411480" fontAlgn="auto">
              <a:lnSpc>
                <a:spcPct val="200000"/>
              </a:lnSpc>
              <a:spcAft>
                <a:spcPts val="0"/>
              </a:spcAft>
              <a:buFont typeface="Wingdings"/>
              <a:buChar char=""/>
              <a:defRPr/>
            </a:pPr>
            <a:r>
              <a:rPr lang="cs-CZ" dirty="0" smtClean="0"/>
              <a:t>Na</a:t>
            </a:r>
            <a:r>
              <a:rPr lang="cs-CZ" baseline="-25000" dirty="0" smtClean="0"/>
              <a:t>2</a:t>
            </a:r>
            <a:r>
              <a:rPr lang="cs-CZ" dirty="0" smtClean="0"/>
              <a:t>PtCl</a:t>
            </a:r>
            <a:r>
              <a:rPr lang="cs-CZ" baseline="-25000" dirty="0" smtClean="0"/>
              <a:t>4</a:t>
            </a:r>
            <a:endParaRPr lang="cs-CZ" b="1" baseline="-25000" dirty="0" smtClean="0"/>
          </a:p>
          <a:p>
            <a:pPr marL="411480" fontAlgn="auto">
              <a:lnSpc>
                <a:spcPct val="200000"/>
              </a:lnSpc>
              <a:spcAft>
                <a:spcPts val="0"/>
              </a:spcAft>
              <a:buFont typeface="Wingdings"/>
              <a:buChar char=""/>
              <a:defRPr/>
            </a:pPr>
            <a:r>
              <a:rPr lang="cs-CZ" dirty="0" smtClean="0"/>
              <a:t>LiAuCl</a:t>
            </a:r>
            <a:r>
              <a:rPr lang="cs-CZ" baseline="-25000" dirty="0" smtClean="0"/>
              <a:t>4</a:t>
            </a:r>
            <a:endParaRPr lang="cs-CZ" b="1" dirty="0" smtClean="0"/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endParaRPr lang="cs-CZ" b="1" baseline="-25000" dirty="0" smtClean="0"/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endParaRPr lang="cs-CZ" b="1" baseline="-25000" dirty="0" smtClean="0"/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endParaRPr lang="cs-CZ" b="1" baseline="-25000" dirty="0" smtClean="0"/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endParaRPr lang="cs-CZ" b="1" baseline="-25000" dirty="0" smtClean="0"/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endParaRPr lang="cs-CZ" b="1" baseline="-25000" dirty="0" smtClean="0"/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endParaRPr lang="cs-CZ" dirty="0"/>
          </a:p>
        </p:txBody>
      </p:sp>
      <p:sp>
        <p:nvSpPr>
          <p:cNvPr id="18435" name="Zástupný symbol pro obsah 4"/>
          <p:cNvSpPr>
            <a:spLocks noGrp="1"/>
          </p:cNvSpPr>
          <p:nvPr>
            <p:ph sz="half" idx="2"/>
          </p:nvPr>
        </p:nvSpPr>
        <p:spPr>
          <a:xfrm>
            <a:off x="4284663" y="1722438"/>
            <a:ext cx="4402137" cy="4525962"/>
          </a:xfrm>
        </p:spPr>
        <p:txBody>
          <a:bodyPr/>
          <a:lstStyle/>
          <a:p>
            <a:pPr>
              <a:lnSpc>
                <a:spcPct val="220000"/>
              </a:lnSpc>
            </a:pPr>
            <a:r>
              <a:rPr lang="cs-CZ" sz="2000" b="1" smtClean="0"/>
              <a:t>Tetrachlorozlatitan lithný</a:t>
            </a:r>
          </a:p>
          <a:p>
            <a:pPr>
              <a:lnSpc>
                <a:spcPct val="220000"/>
              </a:lnSpc>
            </a:pPr>
            <a:r>
              <a:rPr lang="cs-CZ" sz="2000" b="1" smtClean="0"/>
              <a:t>Trithiouhličitan cesný</a:t>
            </a:r>
          </a:p>
          <a:p>
            <a:pPr>
              <a:lnSpc>
                <a:spcPct val="220000"/>
              </a:lnSpc>
            </a:pPr>
            <a:r>
              <a:rPr lang="cs-CZ" sz="2000" b="1" smtClean="0"/>
              <a:t>Tetrajodortuťnatan draselný</a:t>
            </a:r>
          </a:p>
          <a:p>
            <a:pPr>
              <a:lnSpc>
                <a:spcPct val="220000"/>
              </a:lnSpc>
            </a:pPr>
            <a:r>
              <a:rPr lang="cs-CZ" sz="2000" b="1" smtClean="0"/>
              <a:t>Tetrachloroplatičitan sodný</a:t>
            </a:r>
          </a:p>
          <a:p>
            <a:pPr>
              <a:lnSpc>
                <a:spcPct val="220000"/>
              </a:lnSpc>
            </a:pPr>
            <a:r>
              <a:rPr lang="cs-CZ" sz="2000" b="1" smtClean="0"/>
              <a:t>Kys. tetrachlorozlatitá</a:t>
            </a:r>
          </a:p>
          <a:p>
            <a:pPr>
              <a:lnSpc>
                <a:spcPct val="220000"/>
              </a:lnSpc>
            </a:pPr>
            <a:r>
              <a:rPr lang="cs-CZ" sz="2000" b="1" smtClean="0"/>
              <a:t>Kys. hexaflurokřemičitá</a:t>
            </a:r>
          </a:p>
        </p:txBody>
      </p:sp>
      <p:cxnSp>
        <p:nvCxnSpPr>
          <p:cNvPr id="7" name="Přímá spojovací šipka 6"/>
          <p:cNvCxnSpPr/>
          <p:nvPr/>
        </p:nvCxnSpPr>
        <p:spPr>
          <a:xfrm>
            <a:off x="2051050" y="2060575"/>
            <a:ext cx="2305050" cy="30241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ovací šipka 8"/>
          <p:cNvCxnSpPr/>
          <p:nvPr/>
        </p:nvCxnSpPr>
        <p:spPr>
          <a:xfrm>
            <a:off x="1835150" y="2708275"/>
            <a:ext cx="2520950" cy="30972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ovací šipka 10"/>
          <p:cNvCxnSpPr/>
          <p:nvPr/>
        </p:nvCxnSpPr>
        <p:spPr>
          <a:xfrm flipV="1">
            <a:off x="2051050" y="2997200"/>
            <a:ext cx="2305050" cy="431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ovací šipka 12"/>
          <p:cNvCxnSpPr/>
          <p:nvPr/>
        </p:nvCxnSpPr>
        <p:spPr>
          <a:xfrm flipV="1">
            <a:off x="1908175" y="3789363"/>
            <a:ext cx="2447925" cy="431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ovací šipka 14"/>
          <p:cNvCxnSpPr/>
          <p:nvPr/>
        </p:nvCxnSpPr>
        <p:spPr>
          <a:xfrm flipV="1">
            <a:off x="1979613" y="4437063"/>
            <a:ext cx="2376487" cy="7207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ovací šipka 16"/>
          <p:cNvCxnSpPr/>
          <p:nvPr/>
        </p:nvCxnSpPr>
        <p:spPr>
          <a:xfrm flipV="1">
            <a:off x="1979613" y="2276475"/>
            <a:ext cx="2376487" cy="36004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>
                <a:solidFill>
                  <a:schemeClr val="tx2">
                    <a:satMod val="200000"/>
                  </a:schemeClr>
                </a:solidFill>
              </a:rPr>
              <a:t>Použitá literatura</a:t>
            </a:r>
            <a:endParaRPr lang="cs-CZ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cs-CZ" sz="2800" smtClean="0"/>
              <a:t>PACHMANN, E. a HOFFMAN, V. </a:t>
            </a:r>
            <a:r>
              <a:rPr lang="cs-CZ" sz="2800" i="1" smtClean="0"/>
              <a:t>Obecná didaktika chemie</a:t>
            </a:r>
            <a:r>
              <a:rPr lang="cs-CZ" sz="2800" smtClean="0"/>
              <a:t>. Praha: SPN, 1981.</a:t>
            </a:r>
          </a:p>
          <a:p>
            <a:pPr>
              <a:lnSpc>
                <a:spcPct val="80000"/>
              </a:lnSpc>
            </a:pPr>
            <a:r>
              <a:rPr lang="cs-CZ" sz="2800" smtClean="0"/>
              <a:t>PACHMANN a kol. </a:t>
            </a:r>
            <a:r>
              <a:rPr lang="cs-CZ" sz="2800" i="1" smtClean="0"/>
              <a:t>Speciální didaktika chemie</a:t>
            </a:r>
            <a:r>
              <a:rPr lang="cs-CZ" sz="2800" smtClean="0"/>
              <a:t>. Praha: SPN,1986.</a:t>
            </a:r>
          </a:p>
          <a:p>
            <a:pPr>
              <a:lnSpc>
                <a:spcPct val="80000"/>
              </a:lnSpc>
            </a:pPr>
            <a:r>
              <a:rPr lang="cs-CZ" sz="2800" smtClean="0"/>
              <a:t>FLEMR V. a DUŠEK B. </a:t>
            </a:r>
            <a:r>
              <a:rPr lang="cs-CZ" sz="2800" i="1" smtClean="0"/>
              <a:t>Chemie I /obecná a anorganická/ pro gymnázia</a:t>
            </a:r>
            <a:r>
              <a:rPr lang="cs-CZ" sz="2800" smtClean="0"/>
              <a:t>. Praha: SPN, 2007.</a:t>
            </a:r>
          </a:p>
          <a:p>
            <a:pPr>
              <a:lnSpc>
                <a:spcPct val="80000"/>
              </a:lnSpc>
              <a:buFont typeface="Arial" charset="0"/>
              <a:buChar char="•"/>
            </a:pPr>
            <a:r>
              <a:rPr lang="cs-CZ" sz="2800" smtClean="0"/>
              <a:t>PETTY, G. </a:t>
            </a:r>
            <a:r>
              <a:rPr lang="cs-CZ" sz="2800" i="1" smtClean="0"/>
              <a:t>Moderní vyučování</a:t>
            </a:r>
            <a:r>
              <a:rPr lang="cs-CZ" sz="2800" smtClean="0"/>
              <a:t>. 1. vyd., Praha: Portál, 1996 ISBN 80-7178-070-7</a:t>
            </a:r>
          </a:p>
          <a:p>
            <a:pPr>
              <a:lnSpc>
                <a:spcPct val="80000"/>
              </a:lnSpc>
              <a:buFont typeface="Arial" charset="0"/>
              <a:buChar char="•"/>
            </a:pPr>
            <a:r>
              <a:rPr lang="cs-CZ" sz="2800" smtClean="0"/>
              <a:t>DUŠEK, B. </a:t>
            </a:r>
            <a:r>
              <a:rPr lang="cs-CZ" sz="2800" i="1" smtClean="0"/>
              <a:t>Kapitoly z didaktiky chemie</a:t>
            </a:r>
            <a:r>
              <a:rPr lang="cs-CZ" sz="2800" smtClean="0"/>
              <a:t>. 2. přeprac. vyd., Praha: VŠCHT Praha, 2009. ISBN 978-80-7080-736-1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368C58AD-A84A-4B76-B7A6-75372DF3750F}"/>
</file>

<file path=customXml/itemProps2.xml><?xml version="1.0" encoding="utf-8"?>
<ds:datastoreItem xmlns:ds="http://schemas.openxmlformats.org/officeDocument/2006/customXml" ds:itemID="{CBDAD46D-EA87-4BB6-BA96-9575A628BDFB}"/>
</file>

<file path=customXml/itemProps3.xml><?xml version="1.0" encoding="utf-8"?>
<ds:datastoreItem xmlns:ds="http://schemas.openxmlformats.org/officeDocument/2006/customXml" ds:itemID="{0B6EDD1D-C534-4C21-B814-C00465019F5D}"/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114</TotalTime>
  <Words>205</Words>
  <Application>Microsoft Office PowerPoint</Application>
  <PresentationFormat>Předvádění na obrazovce (4:3)</PresentationFormat>
  <Paragraphs>59</Paragraphs>
  <Slides>5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Šablona návrhu</vt:lpstr>
      </vt:variant>
      <vt:variant>
        <vt:i4>7</vt:i4>
      </vt:variant>
      <vt:variant>
        <vt:lpstr>Nadpisy snímků</vt:lpstr>
      </vt:variant>
      <vt:variant>
        <vt:i4>5</vt:i4>
      </vt:variant>
    </vt:vector>
  </HeadingPairs>
  <TitlesOfParts>
    <vt:vector size="19" baseType="lpstr">
      <vt:lpstr>Corbel</vt:lpstr>
      <vt:lpstr>Arial</vt:lpstr>
      <vt:lpstr>Consolas</vt:lpstr>
      <vt:lpstr>Wingdings</vt:lpstr>
      <vt:lpstr>Wingdings 2</vt:lpstr>
      <vt:lpstr>Wingdings 3</vt:lpstr>
      <vt:lpstr>Calibri</vt:lpstr>
      <vt:lpstr>Metro</vt:lpstr>
      <vt:lpstr>Metro</vt:lpstr>
      <vt:lpstr>Metro</vt:lpstr>
      <vt:lpstr>Metro</vt:lpstr>
      <vt:lpstr>Metro</vt:lpstr>
      <vt:lpstr>Metro</vt:lpstr>
      <vt:lpstr>Metro</vt:lpstr>
      <vt:lpstr>Snímek 1</vt:lpstr>
      <vt:lpstr>Halogenkyseliny</vt:lpstr>
      <vt:lpstr>Příklady halogenkyselin</vt:lpstr>
      <vt:lpstr>Spojte vzorec se správným názvem</vt:lpstr>
      <vt:lpstr>Použitá literatura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Halogenkyseliny</dc:title>
  <dc:creator>Veronika</dc:creator>
  <cp:lastModifiedBy>zlatka.klepalova</cp:lastModifiedBy>
  <cp:revision>12</cp:revision>
  <dcterms:created xsi:type="dcterms:W3CDTF">2012-12-06T08:59:21Z</dcterms:created>
  <dcterms:modified xsi:type="dcterms:W3CDTF">2012-12-20T07:50:04Z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