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6" r:id="rId3"/>
    <p:sldId id="261" r:id="rId4"/>
    <p:sldId id="262" r:id="rId5"/>
    <p:sldId id="264" r:id="rId6"/>
    <p:sldId id="266" r:id="rId7"/>
    <p:sldId id="267" r:id="rId8"/>
    <p:sldId id="268" r:id="rId9"/>
    <p:sldId id="269" r:id="rId10"/>
    <p:sldId id="259" r:id="rId11"/>
    <p:sldId id="258" r:id="rId12"/>
    <p:sldId id="263" r:id="rId13"/>
    <p:sldId id="260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D44C685-4C95-4796-B568-9C09AD7D1E39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72ACD8F-6338-4EC1-A92E-A983A71B78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EB845AF-1149-4563-A6B6-C5D2566161C2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2560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A37A4C1-D030-4271-A385-D2714CBB983C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vnoramenný trojúhelník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99D86A0C-26AB-42CE-81DA-AB8401BD1EA8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4ADCEF3-862A-4924-941D-7CDCD2DE4B4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E11B95-379F-44AF-940D-9675987C682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D28D7-0305-4709-A4C9-DADC68B4A6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7FD07-1478-4C1E-8AC6-8110EF699BCA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9C778-54FB-4991-96D7-543F5D3C13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3F5E2-D0D9-4240-9A90-9244B54DB934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49346-71C2-411A-8163-7960B3C854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vnoramenný trojúhelník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Přímá spojovací čára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90B51-A7D5-4749-BD64-71BCF570EAD3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09BF4-F58D-474B-B86E-60AB1E406C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CA532-DF0C-44B8-9E3A-7C594A9B05F4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81E90-92BD-4958-BC19-93D32EFD2E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63267-9C73-43F8-BE34-6ACAC9667E57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A3F4AB0F-4FE2-4E73-917C-8EF7B65570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A4D84-BB8C-48D0-A3C8-719EB5B8E842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A02D2-8D90-4C81-A13A-A89192D432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98493-397A-4FE9-AE0B-7A7677D2EB8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78362-3343-490D-9F67-F08F83B8FE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90E2A71F-CA13-4F2A-99BB-DC445DD20D0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F5466842-9FAA-465B-8EF7-B8485533A1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2FDFD21F-01D6-4FE7-AAF9-4091B73F260B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408055CF-8A41-4AD3-95C1-53F709EFC0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0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F9BF7051-B6E6-4BE5-A87B-BA31A77432A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6DBA6AB8-9A34-45C8-9298-29D31EB924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692" r:id="rId6"/>
    <p:sldLayoutId id="2147483693" r:id="rId7"/>
    <p:sldLayoutId id="2147483701" r:id="rId8"/>
    <p:sldLayoutId id="2147483702" r:id="rId9"/>
    <p:sldLayoutId id="2147483694" r:id="rId10"/>
    <p:sldLayoutId id="2147483695" r:id="rId11"/>
  </p:sldLayoutIdLst>
  <p:txStyles>
    <p:titleStyle>
      <a:lvl1pPr marL="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velebil.net/clanky/pestovani-krystalu/modra-skalice" TargetMode="External"/><Relationship Id="rId3" Type="http://schemas.openxmlformats.org/officeDocument/2006/relationships/hyperlink" Target="http://zrzka11.blog.cz/1210/borova-voda-nejen-na-akne" TargetMode="External"/><Relationship Id="rId7" Type="http://schemas.openxmlformats.org/officeDocument/2006/relationships/hyperlink" Target="http://tajemno.najdise.cz/kamen/kazivec-fluorit" TargetMode="External"/><Relationship Id="rId2" Type="http://schemas.openxmlformats.org/officeDocument/2006/relationships/hyperlink" Target="http://www.dentalharway.eu/eng/replacement_of_amalgam_filling_3_case_stud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User:Archaeodontosaurus" TargetMode="External"/><Relationship Id="rId5" Type="http://schemas.openxmlformats.org/officeDocument/2006/relationships/hyperlink" Target="http://cs.wikipedia.org/wiki/Halit" TargetMode="External"/><Relationship Id="rId10" Type="http://schemas.openxmlformats.org/officeDocument/2006/relationships/hyperlink" Target="http://cs.wikipedia.org/wiki/%C5%BDelezo" TargetMode="External"/><Relationship Id="rId4" Type="http://schemas.openxmlformats.org/officeDocument/2006/relationships/hyperlink" Target="http://cs.wikipedia.org/wiki/Soubor:Cinnabar.jpg" TargetMode="External"/><Relationship Id="rId9" Type="http://schemas.openxmlformats.org/officeDocument/2006/relationships/hyperlink" Target="http://www.spawanie.farby.be/9.ph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endParaRPr lang="cs-CZ" smtClean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>
            <a:normAutofit fontScale="925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Číslo projektu: CZ.1.07/1.5.00/34.0953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smtClean="0">
                <a:latin typeface="Arial" charset="0"/>
              </a:rPr>
              <a:t>Triviální názvy anorganických sloučenin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VY_32_INOVACE_CHE.1.19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Datum tvorby</a:t>
            </a:r>
            <a:r>
              <a:rPr lang="cs-CZ" sz="2400" smtClean="0"/>
              <a:t>: </a:t>
            </a:r>
            <a:r>
              <a:rPr lang="cs-CZ" sz="1800" smtClean="0"/>
              <a:t>17.12.2012</a:t>
            </a:r>
            <a:endParaRPr lang="cs-CZ" sz="18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7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Hádej, co je to?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4198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1075" cy="4525963"/>
          </a:xfrm>
        </p:spPr>
        <p:txBody>
          <a:bodyPr>
            <a:normAutofit fontScale="77500" lnSpcReduction="2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3200" dirty="0"/>
              <a:t>s</a:t>
            </a:r>
            <a:r>
              <a:rPr lang="cs-CZ" sz="3200" dirty="0" smtClean="0"/>
              <a:t>kleníkový plyn, připravuje se tepelným rozkladem dusičnanu amonného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3200" dirty="0"/>
              <a:t>p</a:t>
            </a:r>
            <a:r>
              <a:rPr lang="cs-CZ" sz="3200" dirty="0" smtClean="0"/>
              <a:t>o vdechnutí působí stavy veselosti, při větším množstvím stavy hysterie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3200" dirty="0"/>
              <a:t>v</a:t>
            </a:r>
            <a:r>
              <a:rPr lang="cs-CZ" sz="3200" dirty="0" smtClean="0"/>
              <a:t>yužívá se v porodnictví a stomatologii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s-CZ" dirty="0" smtClean="0"/>
          </a:p>
        </p:txBody>
      </p:sp>
      <p:pic>
        <p:nvPicPr>
          <p:cNvPr id="24579" name="Zástupný symbol pro obsah 8" descr="600px-Antarcitc_ozone_layer_2006_09_24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219700" y="1628775"/>
            <a:ext cx="2947988" cy="2947988"/>
          </a:xfrm>
        </p:spPr>
      </p:pic>
      <p:sp>
        <p:nvSpPr>
          <p:cNvPr id="24580" name="Obdélník 5"/>
          <p:cNvSpPr>
            <a:spLocks noChangeArrowheads="1"/>
          </p:cNvSpPr>
          <p:nvPr/>
        </p:nvSpPr>
        <p:spPr bwMode="auto">
          <a:xfrm>
            <a:off x="5500688" y="4572000"/>
            <a:ext cx="28876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>
                <a:latin typeface="Century Gothic" pitchFamily="34" charset="0"/>
              </a:rPr>
              <a:t>Rajský plyn = N</a:t>
            </a:r>
            <a:r>
              <a:rPr lang="cs-CZ" sz="2400" baseline="-25000">
                <a:latin typeface="Century Gothic" pitchFamily="34" charset="0"/>
              </a:rPr>
              <a:t>2</a:t>
            </a:r>
            <a:r>
              <a:rPr lang="cs-CZ" sz="2400">
                <a:latin typeface="Century Gothic" pitchFamily="34" charset="0"/>
              </a:rPr>
              <a:t>O</a:t>
            </a:r>
          </a:p>
        </p:txBody>
      </p:sp>
      <p:sp>
        <p:nvSpPr>
          <p:cNvPr id="7" name="Obdélník 6"/>
          <p:cNvSpPr/>
          <p:nvPr/>
        </p:nvSpPr>
        <p:spPr>
          <a:xfrm>
            <a:off x="4643438" y="1557338"/>
            <a:ext cx="4071937" cy="371475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6000" dirty="0"/>
              <a:t>SPRÁVNÁ ODPOVĚĎ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Sestavte správný triviální název SLOUČENIN: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686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5" cy="4525963"/>
          </a:xfrm>
        </p:spPr>
        <p:txBody>
          <a:bodyPr>
            <a:normAutofit fontScale="85000" lnSpcReduction="1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000" dirty="0" smtClean="0"/>
              <a:t>DŘOM LÍNSKÁREB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000" dirty="0" smtClean="0"/>
              <a:t>LÁBÍ LISCEKA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000" dirty="0" smtClean="0"/>
              <a:t>ČKEVAP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000" dirty="0" smtClean="0"/>
              <a:t>CEVIZAK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000" dirty="0" smtClean="0"/>
              <a:t>LUBRE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000" dirty="0" smtClean="0"/>
              <a:t>MIALASK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000" dirty="0" smtClean="0"/>
              <a:t>NÍVREK SLŮ TÁŽLU</a:t>
            </a:r>
          </a:p>
        </p:txBody>
      </p:sp>
      <p:sp>
        <p:nvSpPr>
          <p:cNvPr id="36868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300" y="1600200"/>
            <a:ext cx="3521075" cy="4525963"/>
          </a:xfrm>
        </p:spPr>
        <p:txBody>
          <a:bodyPr>
            <a:normAutofit fontScale="85000" lnSpcReduction="1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000" dirty="0" smtClean="0"/>
              <a:t>BERLÍNSKÁ MODŘ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000" dirty="0" smtClean="0"/>
              <a:t>BÍLÁ SKALICE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000" dirty="0" smtClean="0"/>
              <a:t>ČPAVEK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000" dirty="0" smtClean="0"/>
              <a:t>KAZIVEC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000" dirty="0" smtClean="0"/>
              <a:t>BUREL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4000" dirty="0" smtClean="0"/>
              <a:t>SALMIAK</a:t>
            </a:r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000" dirty="0" smtClean="0"/>
              <a:t>ŽLUTÁ KREVNÍ SŮL</a:t>
            </a:r>
          </a:p>
        </p:txBody>
      </p:sp>
      <p:sp>
        <p:nvSpPr>
          <p:cNvPr id="5" name="Obdélník 4"/>
          <p:cNvSpPr/>
          <p:nvPr/>
        </p:nvSpPr>
        <p:spPr>
          <a:xfrm>
            <a:off x="4214813" y="1571625"/>
            <a:ext cx="4071937" cy="4786313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Použitá literatura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2800" smtClean="0"/>
              <a:t>PACHMANN, E. a HOFFMAN, V. </a:t>
            </a:r>
            <a:r>
              <a:rPr lang="cs-CZ" sz="2800" i="1" smtClean="0"/>
              <a:t>Obecná didaktika chemie</a:t>
            </a:r>
            <a:r>
              <a:rPr lang="cs-CZ" sz="2800" smtClean="0"/>
              <a:t>. Praha: SPN, 1981.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PACHMANN a kol. </a:t>
            </a:r>
            <a:r>
              <a:rPr lang="cs-CZ" sz="2800" i="1" smtClean="0"/>
              <a:t>Speciální didaktika chemie</a:t>
            </a:r>
            <a:r>
              <a:rPr lang="cs-CZ" sz="2800" smtClean="0"/>
              <a:t>. Praha: SPN,1986.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FLEMR V. a DUŠEK B. </a:t>
            </a:r>
            <a:r>
              <a:rPr lang="cs-CZ" sz="2800" i="1" smtClean="0"/>
              <a:t>Chemie I /obecná a anorganická/ pro gymnázia</a:t>
            </a:r>
            <a:r>
              <a:rPr lang="cs-CZ" sz="2800" smtClean="0"/>
              <a:t>. Praha: SPN, 2007.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PETTY, G. </a:t>
            </a:r>
            <a:r>
              <a:rPr lang="cs-CZ" sz="2800" i="1" smtClean="0"/>
              <a:t>Moderní vyučování</a:t>
            </a:r>
            <a:r>
              <a:rPr lang="cs-CZ" sz="2800" smtClean="0"/>
              <a:t>. 1. vyd., Praha: Portál, 1996 ISBN 80-7178-070-7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DUŠEK, B. </a:t>
            </a:r>
            <a:r>
              <a:rPr lang="cs-CZ" sz="2800" i="1" smtClean="0"/>
              <a:t>Kapitoly z didaktiky chemie</a:t>
            </a:r>
            <a:r>
              <a:rPr lang="cs-CZ" sz="2800" smtClean="0"/>
              <a:t>. 2. přeprac. vyd., Praha: VŠCHT Praha, 2009. ISBN 978-80-7080-736-1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cs-CZ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Zdroje obrázků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 fontScale="77500" lnSpcReduction="2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u="sng" dirty="0" smtClean="0">
                <a:hlinkClick r:id="rId2"/>
              </a:rPr>
              <a:t>http://www.</a:t>
            </a:r>
            <a:r>
              <a:rPr lang="cs-CZ" u="sng" dirty="0" err="1" smtClean="0">
                <a:hlinkClick r:id="rId2"/>
              </a:rPr>
              <a:t>dentalharway.eu</a:t>
            </a:r>
            <a:r>
              <a:rPr lang="cs-CZ" u="sng" dirty="0" smtClean="0">
                <a:hlinkClick r:id="rId2"/>
              </a:rPr>
              <a:t>/</a:t>
            </a:r>
            <a:r>
              <a:rPr lang="cs-CZ" u="sng" dirty="0" err="1" smtClean="0">
                <a:hlinkClick r:id="rId2"/>
              </a:rPr>
              <a:t>eng</a:t>
            </a:r>
            <a:r>
              <a:rPr lang="cs-CZ" u="sng" dirty="0" smtClean="0">
                <a:hlinkClick r:id="rId2"/>
              </a:rPr>
              <a:t>/</a:t>
            </a:r>
            <a:r>
              <a:rPr lang="cs-CZ" u="sng" dirty="0" err="1" smtClean="0">
                <a:hlinkClick r:id="rId2"/>
              </a:rPr>
              <a:t>replacement</a:t>
            </a:r>
            <a:r>
              <a:rPr lang="cs-CZ" u="sng" dirty="0" smtClean="0">
                <a:hlinkClick r:id="rId2"/>
              </a:rPr>
              <a:t>_</a:t>
            </a:r>
            <a:r>
              <a:rPr lang="cs-CZ" u="sng" dirty="0" err="1" smtClean="0">
                <a:hlinkClick r:id="rId2"/>
              </a:rPr>
              <a:t>of</a:t>
            </a:r>
            <a:r>
              <a:rPr lang="cs-CZ" u="sng" dirty="0" smtClean="0">
                <a:hlinkClick r:id="rId2"/>
              </a:rPr>
              <a:t>_amalgam_</a:t>
            </a:r>
            <a:r>
              <a:rPr lang="cs-CZ" u="sng" dirty="0" err="1" smtClean="0">
                <a:hlinkClick r:id="rId2"/>
              </a:rPr>
              <a:t>filling</a:t>
            </a:r>
            <a:r>
              <a:rPr lang="cs-CZ" u="sng" dirty="0" smtClean="0">
                <a:hlinkClick r:id="rId2"/>
              </a:rPr>
              <a:t>_3_case_study</a:t>
            </a:r>
            <a:r>
              <a:rPr lang="cs-CZ" u="sng" dirty="0" smtClean="0"/>
              <a:t> (obr.1)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u="sng" dirty="0" smtClean="0">
                <a:hlinkClick r:id="rId3"/>
              </a:rPr>
              <a:t>http://zrzka11.blog.cz/1210/</a:t>
            </a:r>
            <a:r>
              <a:rPr lang="cs-CZ" u="sng" dirty="0" err="1" smtClean="0">
                <a:hlinkClick r:id="rId3"/>
              </a:rPr>
              <a:t>borova</a:t>
            </a:r>
            <a:r>
              <a:rPr lang="cs-CZ" u="sng" dirty="0" smtClean="0">
                <a:hlinkClick r:id="rId3"/>
              </a:rPr>
              <a:t>-voda-nejen-na-</a:t>
            </a:r>
            <a:r>
              <a:rPr lang="cs-CZ" u="sng" dirty="0" err="1" smtClean="0">
                <a:hlinkClick r:id="rId3"/>
              </a:rPr>
              <a:t>akne</a:t>
            </a:r>
            <a:r>
              <a:rPr lang="cs-CZ" u="sng" dirty="0" smtClean="0"/>
              <a:t> (obr.2)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u="sng" dirty="0" smtClean="0">
                <a:hlinkClick r:id="rId4"/>
              </a:rPr>
              <a:t>http://cs.wikipedia.org/wiki/Soubor:Cinnabar.jpg</a:t>
            </a:r>
            <a:r>
              <a:rPr lang="cs-CZ" u="sng" dirty="0" smtClean="0"/>
              <a:t> (obr.3)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u="sng" dirty="0" smtClean="0">
                <a:hlinkClick r:id="rId5"/>
              </a:rPr>
              <a:t>http://cs.wikipedia.org/wiki/Halit</a:t>
            </a:r>
            <a:r>
              <a:rPr lang="cs-CZ" u="sng" dirty="0" smtClean="0"/>
              <a:t> (obr.4)  autor </a:t>
            </a:r>
            <a:r>
              <a:rPr lang="cs-CZ" dirty="0" err="1" smtClean="0">
                <a:hlinkClick r:id="rId6" tooltip="User:Archaeodontosaurus"/>
              </a:rPr>
              <a:t>Didier</a:t>
            </a:r>
            <a:r>
              <a:rPr lang="cs-CZ" dirty="0" smtClean="0">
                <a:hlinkClick r:id="rId6" tooltip="User:Archaeodontosaurus"/>
              </a:rPr>
              <a:t> </a:t>
            </a:r>
            <a:r>
              <a:rPr lang="cs-CZ" dirty="0" err="1" smtClean="0">
                <a:hlinkClick r:id="rId6" tooltip="User:Archaeodontosaurus"/>
              </a:rPr>
              <a:t>Descouens</a:t>
            </a:r>
            <a:endParaRPr lang="cs-CZ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>
                <a:hlinkClick r:id="rId7"/>
              </a:rPr>
              <a:t>http://tajemno.</a:t>
            </a:r>
            <a:r>
              <a:rPr lang="cs-CZ" dirty="0" err="1" smtClean="0">
                <a:hlinkClick r:id="rId7"/>
              </a:rPr>
              <a:t>najdise.cz</a:t>
            </a:r>
            <a:r>
              <a:rPr lang="cs-CZ" dirty="0" smtClean="0">
                <a:hlinkClick r:id="rId7"/>
              </a:rPr>
              <a:t>/kamen/kazivec-fluorit</a:t>
            </a:r>
            <a:r>
              <a:rPr lang="cs-CZ" dirty="0" smtClean="0"/>
              <a:t> (obr.5)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>
                <a:hlinkClick r:id="rId8"/>
              </a:rPr>
              <a:t>http://www.velebil.</a:t>
            </a:r>
            <a:r>
              <a:rPr lang="cs-CZ" dirty="0" err="1" smtClean="0">
                <a:hlinkClick r:id="rId8"/>
              </a:rPr>
              <a:t>net</a:t>
            </a:r>
            <a:r>
              <a:rPr lang="cs-CZ" dirty="0" smtClean="0">
                <a:hlinkClick r:id="rId8"/>
              </a:rPr>
              <a:t>/</a:t>
            </a:r>
            <a:r>
              <a:rPr lang="cs-CZ" dirty="0" err="1" smtClean="0">
                <a:hlinkClick r:id="rId8"/>
              </a:rPr>
              <a:t>clanky</a:t>
            </a:r>
            <a:r>
              <a:rPr lang="cs-CZ" dirty="0" smtClean="0">
                <a:hlinkClick r:id="rId8"/>
              </a:rPr>
              <a:t>/</a:t>
            </a:r>
            <a:r>
              <a:rPr lang="cs-CZ" dirty="0" err="1" smtClean="0">
                <a:hlinkClick r:id="rId8"/>
              </a:rPr>
              <a:t>pestovani</a:t>
            </a:r>
            <a:r>
              <a:rPr lang="cs-CZ" dirty="0" smtClean="0">
                <a:hlinkClick r:id="rId8"/>
              </a:rPr>
              <a:t>-krystalu/modra-skalice</a:t>
            </a:r>
            <a:r>
              <a:rPr lang="cs-CZ" dirty="0" smtClean="0"/>
              <a:t> (obr.6)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>
                <a:hlinkClick r:id="rId9"/>
              </a:rPr>
              <a:t>http://www.</a:t>
            </a:r>
            <a:r>
              <a:rPr lang="cs-CZ" dirty="0" err="1" smtClean="0">
                <a:hlinkClick r:id="rId9"/>
              </a:rPr>
              <a:t>spawanie.farby.be</a:t>
            </a:r>
            <a:r>
              <a:rPr lang="cs-CZ" dirty="0" smtClean="0">
                <a:hlinkClick r:id="rId9"/>
              </a:rPr>
              <a:t>/9.php</a:t>
            </a:r>
            <a:r>
              <a:rPr lang="cs-CZ" dirty="0" smtClean="0"/>
              <a:t> (obr.7)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dirty="0" smtClean="0">
                <a:hlinkClick r:id="rId10"/>
              </a:rPr>
              <a:t>http://cs.wikipedia.org/wiki/%C5%BDelezo</a:t>
            </a:r>
            <a:r>
              <a:rPr lang="cs-CZ" dirty="0" smtClean="0"/>
              <a:t> (obr.8)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611188" y="333375"/>
            <a:ext cx="1152525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1450504" cy="1143000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A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395288" y="3429000"/>
          <a:ext cx="8229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299592"/>
                <a:gridCol w="418680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Triviální název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Využití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amalgám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Hg</a:t>
                      </a:r>
                      <a:r>
                        <a:rPr lang="cs-CZ" dirty="0" smtClean="0"/>
                        <a:t> + kov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ve stomatologii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amonný ledek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NH</a:t>
                      </a:r>
                      <a:r>
                        <a:rPr lang="cs-CZ" baseline="-25000" dirty="0" smtClean="0"/>
                        <a:t>4</a:t>
                      </a:r>
                      <a:r>
                        <a:rPr lang="cs-CZ" dirty="0" smtClean="0"/>
                        <a:t>NO</a:t>
                      </a:r>
                      <a:r>
                        <a:rPr lang="cs-CZ" baseline="-25000" dirty="0" smtClean="0"/>
                        <a:t>3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hnojivo, desinfekce</a:t>
                      </a:r>
                      <a:r>
                        <a:rPr lang="cs-CZ" baseline="0" dirty="0" smtClean="0"/>
                        <a:t> vod, pyrotechnika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anhydrit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CaSO</a:t>
                      </a:r>
                      <a:r>
                        <a:rPr lang="cs-CZ" baseline="-25000" dirty="0" smtClean="0"/>
                        <a:t>4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přísada</a:t>
                      </a:r>
                      <a:r>
                        <a:rPr lang="cs-CZ" baseline="0" dirty="0" smtClean="0"/>
                        <a:t> do cementu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aragonit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CaCO</a:t>
                      </a:r>
                      <a:r>
                        <a:rPr lang="cs-CZ" baseline="-25000" dirty="0" smtClean="0"/>
                        <a:t>3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sběratelský materiál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arsenik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As</a:t>
                      </a:r>
                      <a:r>
                        <a:rPr lang="cs-CZ" baseline="-25000" dirty="0" smtClean="0"/>
                        <a:t>2</a:t>
                      </a:r>
                      <a:r>
                        <a:rPr lang="cs-CZ" dirty="0" smtClean="0"/>
                        <a:t>O</a:t>
                      </a:r>
                      <a:r>
                        <a:rPr lang="cs-CZ" baseline="-25000" dirty="0" smtClean="0"/>
                        <a:t>3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likvidace škůdců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417" name="Obrázek 7" descr="amalga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163" y="333375"/>
            <a:ext cx="3370262" cy="252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18" name="TextovéPole 9"/>
          <p:cNvSpPr txBox="1">
            <a:spLocks noChangeArrowheads="1"/>
          </p:cNvSpPr>
          <p:nvPr/>
        </p:nvSpPr>
        <p:spPr bwMode="auto">
          <a:xfrm>
            <a:off x="5867400" y="2852738"/>
            <a:ext cx="7445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entury Gothic" pitchFamily="34" charset="0"/>
              </a:rPr>
              <a:t>Obr.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611188" y="333375"/>
            <a:ext cx="1152525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1450504" cy="1143000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B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17444" name="Group 36"/>
          <p:cNvGraphicFramePr>
            <a:graphicFrameLocks noGrp="1"/>
          </p:cNvGraphicFramePr>
          <p:nvPr>
            <p:ph idx="1"/>
          </p:nvPr>
        </p:nvGraphicFramePr>
        <p:xfrm>
          <a:off x="395288" y="3429000"/>
          <a:ext cx="8229600" cy="2497455"/>
        </p:xfrm>
        <a:graphic>
          <a:graphicData uri="http://schemas.openxmlformats.org/drawingml/2006/table">
            <a:tbl>
              <a:tblPr/>
              <a:tblGrid>
                <a:gridCol w="1873250"/>
                <a:gridCol w="2170112"/>
                <a:gridCol w="41862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</a:rPr>
                        <a:t>Triviální název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</a:rPr>
                        <a:t>Vzorec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Gothic" pitchFamily="34" charset="0"/>
                        </a:rPr>
                        <a:t>Využití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Bílá skalice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ZnSO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4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 . 7H2O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galvanotechnika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Berlínská modř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Fe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4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[Fe(CN)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6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]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barvířství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Borax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Na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2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4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O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7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 . 10 H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2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O</a:t>
                      </a:r>
                      <a:endParaRPr kumimoji="0" lang="cs-CZ" sz="1800" b="0" i="0" u="none" strike="noStrike" cap="none" normalizeH="0" baseline="-2500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sklářství, papírenství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Borová voda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H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3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BO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desinfekce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E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Burel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MnO</a:t>
                      </a:r>
                      <a:r>
                        <a:rPr kumimoji="0" lang="cs-CZ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 Gothic" pitchFamily="34" charset="0"/>
                        </a:rPr>
                        <a:t>výroba galvanických článků, katalyzátor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EDB"/>
                    </a:solidFill>
                  </a:tcPr>
                </a:tc>
              </a:tr>
            </a:tbl>
          </a:graphicData>
        </a:graphic>
      </p:graphicFrame>
      <p:sp>
        <p:nvSpPr>
          <p:cNvPr id="17441" name="TextovéPole 9"/>
          <p:cNvSpPr txBox="1">
            <a:spLocks noChangeArrowheads="1"/>
          </p:cNvSpPr>
          <p:nvPr/>
        </p:nvSpPr>
        <p:spPr bwMode="auto">
          <a:xfrm>
            <a:off x="5651500" y="2708275"/>
            <a:ext cx="7445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entury Gothic" pitchFamily="34" charset="0"/>
              </a:rPr>
              <a:t>Obr. 2</a:t>
            </a:r>
          </a:p>
        </p:txBody>
      </p:sp>
      <p:pic>
        <p:nvPicPr>
          <p:cNvPr id="17442" name="Obrázek 10" descr="borová vod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333375"/>
            <a:ext cx="3476625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611188" y="333375"/>
            <a:ext cx="1152525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1450504" cy="1143000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C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395288" y="3297238"/>
          <a:ext cx="8229600" cy="275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026568"/>
                <a:gridCol w="418680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Triviální název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Využití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cyankáli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KCN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nebezpečný jed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červená krevní sůl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K</a:t>
                      </a:r>
                      <a:r>
                        <a:rPr lang="cs-CZ" baseline="-25000" dirty="0" smtClean="0"/>
                        <a:t>3</a:t>
                      </a:r>
                      <a:r>
                        <a:rPr lang="cs-CZ" dirty="0" smtClean="0"/>
                        <a:t>[</a:t>
                      </a:r>
                      <a:r>
                        <a:rPr lang="cs-CZ" dirty="0" err="1" smtClean="0"/>
                        <a:t>Fe</a:t>
                      </a:r>
                      <a:r>
                        <a:rPr lang="cs-CZ" dirty="0" smtClean="0"/>
                        <a:t>(CN)</a:t>
                      </a:r>
                      <a:r>
                        <a:rPr lang="cs-CZ" baseline="-25000" dirty="0" smtClean="0"/>
                        <a:t>6</a:t>
                      </a:r>
                      <a:r>
                        <a:rPr lang="cs-CZ" dirty="0" smtClean="0"/>
                        <a:t>]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barvivo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cinnabarit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HgS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hlavní ruda rtuti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čpavek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NH</a:t>
                      </a:r>
                      <a:r>
                        <a:rPr lang="cs-CZ" baseline="-25000" dirty="0" smtClean="0"/>
                        <a:t>3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hnojivo, čištění, palivo, plyn pro balony</a:t>
                      </a:r>
                      <a:endParaRPr lang="cs-CZ" dirty="0"/>
                    </a:p>
                  </a:txBody>
                  <a:tcPr/>
                </a:tc>
              </a:tr>
              <a:tr h="23403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465" name="TextovéPole 9"/>
          <p:cNvSpPr txBox="1">
            <a:spLocks noChangeArrowheads="1"/>
          </p:cNvSpPr>
          <p:nvPr/>
        </p:nvSpPr>
        <p:spPr bwMode="auto">
          <a:xfrm>
            <a:off x="5651500" y="2852738"/>
            <a:ext cx="7445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entury Gothic" pitchFamily="34" charset="0"/>
              </a:rPr>
              <a:t>Obr. 3</a:t>
            </a:r>
          </a:p>
        </p:txBody>
      </p:sp>
      <p:pic>
        <p:nvPicPr>
          <p:cNvPr id="18466" name="Obrázek 7" descr="Cinnaba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725" y="188913"/>
            <a:ext cx="3240088" cy="268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611188" y="333375"/>
            <a:ext cx="1152525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1450504" cy="1143000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H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395288" y="3297238"/>
          <a:ext cx="8229600" cy="248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762"/>
                <a:gridCol w="1938030"/>
                <a:gridCol w="418680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Triviální název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Využití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halit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NaCl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kuchyňská</a:t>
                      </a:r>
                      <a:r>
                        <a:rPr lang="cs-CZ" baseline="0" dirty="0" smtClean="0"/>
                        <a:t> sůl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  hašené </a:t>
                      </a:r>
                      <a:r>
                        <a:rPr lang="cs-CZ" dirty="0"/>
                        <a:t>(žíravé) vápno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 Ca(OH)</a:t>
                      </a:r>
                      <a:r>
                        <a:rPr lang="cs-CZ" baseline="-25000" dirty="0" smtClean="0"/>
                        <a:t>2</a:t>
                      </a:r>
                      <a:endParaRPr lang="cs-CZ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cs-CZ" sz="1800" b="0" i="0" u="none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součást malty, omítkových směsí a nátěrových hmot na stěny</a:t>
                      </a:r>
                      <a:endParaRPr lang="cs-CZ" u="none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23403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489" name="TextovéPole 9"/>
          <p:cNvSpPr txBox="1">
            <a:spLocks noChangeArrowheads="1"/>
          </p:cNvSpPr>
          <p:nvPr/>
        </p:nvSpPr>
        <p:spPr bwMode="auto">
          <a:xfrm>
            <a:off x="5651500" y="2852738"/>
            <a:ext cx="7445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entury Gothic" pitchFamily="34" charset="0"/>
              </a:rPr>
              <a:t>Obr. 4</a:t>
            </a:r>
          </a:p>
        </p:txBody>
      </p:sp>
      <p:pic>
        <p:nvPicPr>
          <p:cNvPr id="19490" name="Obrázek 10" descr="658px-Selpologn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75" y="214313"/>
            <a:ext cx="2857500" cy="260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611188" y="333375"/>
            <a:ext cx="1152525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1450504" cy="1143000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K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395288" y="3297238"/>
          <a:ext cx="822960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1886"/>
                <a:gridCol w="2080906"/>
                <a:gridCol w="418680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Triviální název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Využití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Kadmiová</a:t>
                      </a:r>
                      <a:r>
                        <a:rPr lang="cs-CZ" baseline="0" dirty="0" smtClean="0"/>
                        <a:t> žluť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CdS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pigment, výroba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fotorezistorů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  Kamence</a:t>
                      </a:r>
                      <a:endParaRPr lang="cs-CZ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</a:t>
                      </a:r>
                      <a:r>
                        <a:rPr lang="cs-CZ" baseline="30000" dirty="0" smtClean="0"/>
                        <a:t>+I</a:t>
                      </a:r>
                      <a:r>
                        <a:rPr lang="cs-CZ" dirty="0" smtClean="0"/>
                        <a:t>M</a:t>
                      </a:r>
                      <a:r>
                        <a:rPr lang="cs-CZ" baseline="30000" dirty="0" smtClean="0"/>
                        <a:t>+III</a:t>
                      </a:r>
                      <a:r>
                        <a:rPr lang="cs-CZ" dirty="0" smtClean="0"/>
                        <a:t>(SO</a:t>
                      </a:r>
                      <a:r>
                        <a:rPr lang="cs-CZ" baseline="-25000" dirty="0" smtClean="0"/>
                        <a:t>4</a:t>
                      </a:r>
                      <a:r>
                        <a:rPr lang="cs-CZ" dirty="0" smtClean="0"/>
                        <a:t>)</a:t>
                      </a:r>
                      <a:r>
                        <a:rPr lang="cs-CZ" baseline="-25000" dirty="0" smtClean="0"/>
                        <a:t>2</a:t>
                      </a:r>
                      <a:r>
                        <a:rPr lang="cs-CZ" dirty="0" smtClean="0"/>
                        <a:t>.12H</a:t>
                      </a:r>
                      <a:r>
                        <a:rPr lang="cs-CZ" baseline="-25000" dirty="0" smtClean="0"/>
                        <a:t>2</a:t>
                      </a:r>
                      <a:r>
                        <a:rPr lang="cs-CZ" dirty="0" smtClean="0"/>
                        <a:t>O</a:t>
                      </a:r>
                    </a:p>
                    <a:p>
                      <a:endParaRPr lang="cs-CZ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 ošetření poraněné pokožky při říznutí při holení či štípnutí hmyzem a zároveň uzavírání ran</a:t>
                      </a:r>
                      <a:endParaRPr lang="cs-CZ" u="none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Krystalová soda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.10H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výroba skla, papíru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Kazivec</a:t>
                      </a:r>
                      <a:r>
                        <a:rPr lang="cs-CZ" baseline="0" dirty="0" smtClean="0"/>
                        <a:t> - fluorit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aseline="0" dirty="0" smtClean="0"/>
                        <a:t>Ca F</a:t>
                      </a:r>
                      <a:r>
                        <a:rPr lang="cs-CZ" sz="1800" baseline="-25000" dirty="0" smtClean="0"/>
                        <a:t>2</a:t>
                      </a:r>
                      <a:endParaRPr lang="cs-CZ" sz="1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hutnictví, sklářství, při výrobě cementu, bezbarvé čiré krystaly v optice</a:t>
                      </a:r>
                      <a:endParaRPr lang="cs-CZ" dirty="0"/>
                    </a:p>
                  </a:txBody>
                  <a:tcPr/>
                </a:tc>
              </a:tr>
              <a:tr h="234032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513" name="TextovéPole 9"/>
          <p:cNvSpPr txBox="1">
            <a:spLocks noChangeArrowheads="1"/>
          </p:cNvSpPr>
          <p:nvPr/>
        </p:nvSpPr>
        <p:spPr bwMode="auto">
          <a:xfrm>
            <a:off x="5651500" y="2852738"/>
            <a:ext cx="7445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entury Gothic" pitchFamily="34" charset="0"/>
              </a:rPr>
              <a:t>Obr. 5</a:t>
            </a:r>
          </a:p>
        </p:txBody>
      </p:sp>
      <p:pic>
        <p:nvPicPr>
          <p:cNvPr id="20514" name="Obrázek 7" descr="kamen-kazivec-fluorit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0" y="214313"/>
            <a:ext cx="271462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611188" y="333375"/>
            <a:ext cx="1152525" cy="12239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1450504" cy="1143000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M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395288" y="3297238"/>
          <a:ext cx="8229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1886"/>
                <a:gridCol w="2080906"/>
                <a:gridCol w="418680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Triviální název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Využití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Modrá skalice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CuSO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.5H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Materiál pro výrobu minerálních barev</a:t>
                      </a:r>
                    </a:p>
                    <a:p>
                      <a:r>
                        <a:rPr lang="cs-CZ" dirty="0" smtClean="0"/>
                        <a:t>Impregnace dřeva proti hnilobě</a:t>
                      </a:r>
                    </a:p>
                    <a:p>
                      <a:r>
                        <a:rPr lang="cs-CZ" dirty="0" smtClean="0"/>
                        <a:t>Konzervování vycpanin</a:t>
                      </a:r>
                    </a:p>
                    <a:p>
                      <a:r>
                        <a:rPr lang="cs-CZ" dirty="0" smtClean="0"/>
                        <a:t>Moření osiva</a:t>
                      </a:r>
                    </a:p>
                    <a:p>
                      <a:r>
                        <a:rPr lang="cs-CZ" dirty="0" smtClean="0"/>
                        <a:t>Připravuje se z ní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směs roztoku modré skalice a vápenného mléka - prostředek k hubení škůdců rostlinných kultur</a:t>
                      </a:r>
                    </a:p>
                    <a:p>
                      <a:r>
                        <a:rPr lang="cs-CZ" dirty="0" smtClean="0"/>
                        <a:t>Součást poměďovacích lázní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521" name="TextovéPole 9"/>
          <p:cNvSpPr txBox="1">
            <a:spLocks noChangeArrowheads="1"/>
          </p:cNvSpPr>
          <p:nvPr/>
        </p:nvSpPr>
        <p:spPr bwMode="auto">
          <a:xfrm>
            <a:off x="5651500" y="2852738"/>
            <a:ext cx="7445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entury Gothic" pitchFamily="34" charset="0"/>
              </a:rPr>
              <a:t>Obr. 6</a:t>
            </a:r>
          </a:p>
        </p:txBody>
      </p:sp>
      <p:pic>
        <p:nvPicPr>
          <p:cNvPr id="21522" name="Obrázek 10" descr="modra-skalic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3" y="428625"/>
            <a:ext cx="3236912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611188" y="357188"/>
            <a:ext cx="1152525" cy="1200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500034" y="357166"/>
            <a:ext cx="1450504" cy="1143000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P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395288" y="3297238"/>
          <a:ext cx="8229600" cy="2840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1886"/>
                <a:gridCol w="2080906"/>
                <a:gridCol w="418680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Triviální název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Využití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Potaš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i="0" dirty="0" smtClean="0"/>
                        <a:t>K</a:t>
                      </a:r>
                      <a:r>
                        <a:rPr lang="cs-CZ" b="0" i="0" baseline="-25000" dirty="0" smtClean="0"/>
                        <a:t>2</a:t>
                      </a:r>
                      <a:r>
                        <a:rPr lang="cs-CZ" b="0" i="0" dirty="0" smtClean="0"/>
                        <a:t>CO</a:t>
                      </a:r>
                      <a:r>
                        <a:rPr lang="cs-CZ" b="0" i="0" baseline="-25000" dirty="0" smtClean="0"/>
                        <a:t>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 textilním a papírenském průmyslu, při výrobě mazlavých mýdel, je součástí pracích prášků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  Rajský plyn</a:t>
                      </a:r>
                      <a:endParaRPr lang="cs-CZ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N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cs-CZ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u="none" baseline="0" dirty="0" smtClean="0">
                          <a:solidFill>
                            <a:schemeClr val="tx1"/>
                          </a:solidFill>
                        </a:rPr>
                        <a:t>v porodnictví nebo ve stomatologii jako anestetikum, v raketových motorech, šlehačkové bombičky</a:t>
                      </a:r>
                      <a:endParaRPr lang="cs-CZ" u="none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Salmiak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0" i="0" dirty="0" smtClean="0"/>
                        <a:t>NH</a:t>
                      </a:r>
                      <a:r>
                        <a:rPr lang="cs-CZ" b="0" i="0" baseline="-25000" dirty="0" smtClean="0"/>
                        <a:t>4</a:t>
                      </a:r>
                      <a:r>
                        <a:rPr lang="cs-CZ" b="0" i="0" dirty="0" smtClean="0"/>
                        <a:t>Cl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průmyslově se využívá uměle připravený chlorid amonný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553" name="TextovéPole 9"/>
          <p:cNvSpPr txBox="1">
            <a:spLocks noChangeArrowheads="1"/>
          </p:cNvSpPr>
          <p:nvPr/>
        </p:nvSpPr>
        <p:spPr bwMode="auto">
          <a:xfrm>
            <a:off x="5651500" y="2852738"/>
            <a:ext cx="7445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entury Gothic" pitchFamily="34" charset="0"/>
              </a:rPr>
              <a:t>Obr. 7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2000250" y="357188"/>
            <a:ext cx="1152525" cy="1214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400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3429000" y="357188"/>
            <a:ext cx="1152525" cy="1223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2556" name="Obdélník 12"/>
          <p:cNvSpPr>
            <a:spLocks noChangeArrowheads="1"/>
          </p:cNvSpPr>
          <p:nvPr/>
        </p:nvSpPr>
        <p:spPr bwMode="auto">
          <a:xfrm>
            <a:off x="3786188" y="571500"/>
            <a:ext cx="4445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>
                <a:latin typeface="Century Gothic" pitchFamily="34" charset="0"/>
              </a:rPr>
              <a:t>S</a:t>
            </a:r>
          </a:p>
        </p:txBody>
      </p:sp>
      <p:pic>
        <p:nvPicPr>
          <p:cNvPr id="22557" name="Obrázek 13" descr="img29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38" y="214313"/>
            <a:ext cx="3429000" cy="246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611188" y="357188"/>
            <a:ext cx="1152525" cy="12001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500034" y="357166"/>
            <a:ext cx="1450504" cy="1143000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Z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395288" y="3297238"/>
          <a:ext cx="8229600" cy="1482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1886"/>
                <a:gridCol w="2080906"/>
                <a:gridCol w="4186808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Triviální název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Využití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Zelená skalice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FeSO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.7H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desinfekce, doplněk stravy, barvení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  Žlutá krevní sůl</a:t>
                      </a:r>
                      <a:endParaRPr lang="cs-CZ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 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[</a:t>
                      </a:r>
                      <a:r>
                        <a:rPr lang="cs-CZ" sz="1800" b="0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(CN)</a:t>
                      </a:r>
                      <a:r>
                        <a:rPr lang="cs-CZ" sz="1800" b="0" i="0" kern="1200" baseline="-25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cs-CZ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cs-CZ" dirty="0"/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u="none" baseline="0" dirty="0" smtClean="0">
                          <a:solidFill>
                            <a:schemeClr val="bg1"/>
                          </a:solidFill>
                        </a:rPr>
                        <a:t>výroba barviv</a:t>
                      </a:r>
                      <a:endParaRPr lang="cs-CZ" u="none" baseline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577" name="TextovéPole 9"/>
          <p:cNvSpPr txBox="1">
            <a:spLocks noChangeArrowheads="1"/>
          </p:cNvSpPr>
          <p:nvPr/>
        </p:nvSpPr>
        <p:spPr bwMode="auto">
          <a:xfrm>
            <a:off x="5651500" y="2852738"/>
            <a:ext cx="7445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entury Gothic" pitchFamily="34" charset="0"/>
              </a:rPr>
              <a:t>Obr. 8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2000250" y="357188"/>
            <a:ext cx="1152525" cy="12144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4400" dirty="0">
                <a:solidFill>
                  <a:schemeClr val="tx1"/>
                </a:solidFill>
              </a:rPr>
              <a:t>Ž</a:t>
            </a:r>
          </a:p>
        </p:txBody>
      </p:sp>
      <p:pic>
        <p:nvPicPr>
          <p:cNvPr id="23579" name="Obrázek 14" descr="200px-Síran_železnatý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38" y="285750"/>
            <a:ext cx="2795587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3D7CDC2E-7CB3-4735-BB34-8772991C0908}"/>
</file>

<file path=customXml/itemProps2.xml><?xml version="1.0" encoding="utf-8"?>
<ds:datastoreItem xmlns:ds="http://schemas.openxmlformats.org/officeDocument/2006/customXml" ds:itemID="{E4D7F7F0-FC14-4155-9E2C-B309044731E3}"/>
</file>

<file path=customXml/itemProps3.xml><?xml version="1.0" encoding="utf-8"?>
<ds:datastoreItem xmlns:ds="http://schemas.openxmlformats.org/officeDocument/2006/customXml" ds:itemID="{21A83C50-1642-4482-A87E-9EF41E2922DE}"/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128</TotalTime>
  <Words>515</Words>
  <Application>Microsoft Office PowerPoint</Application>
  <PresentationFormat>Předvádění na obrazovce (4:3)</PresentationFormat>
  <Paragraphs>174</Paragraphs>
  <Slides>13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Talent</vt:lpstr>
      <vt:lpstr>Snímek 1</vt:lpstr>
      <vt:lpstr>A</vt:lpstr>
      <vt:lpstr>B</vt:lpstr>
      <vt:lpstr>C</vt:lpstr>
      <vt:lpstr>H</vt:lpstr>
      <vt:lpstr>K</vt:lpstr>
      <vt:lpstr>M</vt:lpstr>
      <vt:lpstr>P</vt:lpstr>
      <vt:lpstr>Z</vt:lpstr>
      <vt:lpstr>Hádej, co je to?</vt:lpstr>
      <vt:lpstr>Sestavte správný triviální název SLOUČENIN:</vt:lpstr>
      <vt:lpstr>Použitá literatura</vt:lpstr>
      <vt:lpstr>Zdroje obrázků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Triviální názvy anorganických sloučenin</dc:title>
  <dc:creator>Veronika</dc:creator>
  <cp:lastModifiedBy>Chalupna</cp:lastModifiedBy>
  <cp:revision>17</cp:revision>
  <dcterms:created xsi:type="dcterms:W3CDTF">2012-12-06T08:59:21Z</dcterms:created>
  <dcterms:modified xsi:type="dcterms:W3CDTF">2013-01-02T18:46:53Z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