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17.3.2013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17.3.2013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17.3.2013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17.3.2013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17.3.2013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17.3.2013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17.3.2013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BD666C-D558-49AA-BDFE-D93FB2EC6A90}" type="datetimeFigureOut">
              <a:rPr lang="cs-CZ" smtClean="0"/>
              <a:pPr/>
              <a:t>17.3.2013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Soubor:Orthobraces__dental_braces_lower_upper_jaw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1520" y="2060848"/>
            <a:ext cx="8435280" cy="4536504"/>
          </a:xfrm>
        </p:spPr>
        <p:txBody>
          <a:bodyPr>
            <a:normAutofit fontScale="62500" lnSpcReduction="20000"/>
          </a:bodyPr>
          <a:lstStyle/>
          <a:p>
            <a:r>
              <a:rPr lang="cs-CZ" sz="4000" dirty="0" smtClean="0"/>
              <a:t>Název školy: </a:t>
            </a:r>
            <a:r>
              <a:rPr lang="cs-CZ" dirty="0" smtClean="0"/>
              <a:t>Střední zdravotnická škola a vyšší odborná škola zdravotnická Karlovy Vary</a:t>
            </a:r>
          </a:p>
          <a:p>
            <a:r>
              <a:rPr lang="cs-CZ" dirty="0" smtClean="0"/>
              <a:t>Číslo projektu: CZ.1.07/1.5.00/34.0953 </a:t>
            </a:r>
          </a:p>
          <a:p>
            <a:r>
              <a:rPr lang="cs-CZ" sz="4000" dirty="0" smtClean="0"/>
              <a:t>Vzdělávací materiál: Mechanické vlastnosti kovů</a:t>
            </a:r>
            <a:endParaRPr lang="cs-CZ" sz="3600" dirty="0" smtClean="0"/>
          </a:p>
          <a:p>
            <a:pPr>
              <a:buNone/>
            </a:pPr>
            <a:r>
              <a:rPr lang="cs-CZ" dirty="0" smtClean="0"/>
              <a:t>       Šablona III/2 Inovace a zkvalitnění výuky prostřednictvím ICT</a:t>
            </a:r>
          </a:p>
          <a:p>
            <a:r>
              <a:rPr lang="cs-CZ" sz="4000" dirty="0" smtClean="0"/>
              <a:t>Název materiálu: </a:t>
            </a:r>
            <a:r>
              <a:rPr lang="cs-CZ" dirty="0" smtClean="0"/>
              <a:t>VY_32_INOVACE_PRT.3.04</a:t>
            </a:r>
          </a:p>
          <a:p>
            <a:r>
              <a:rPr lang="cs-CZ" sz="4000" smtClean="0"/>
              <a:t>Datum tvorby:21.01.2013</a:t>
            </a:r>
            <a:endParaRPr lang="cs-CZ" dirty="0" smtClean="0"/>
          </a:p>
          <a:p>
            <a:r>
              <a:rPr lang="cs-CZ" dirty="0" smtClean="0"/>
              <a:t>Vyučovací předmět, ročník, obor: Protetická technologie, 3. ročník, </a:t>
            </a:r>
          </a:p>
          <a:p>
            <a:pPr>
              <a:buNone/>
            </a:pPr>
            <a:r>
              <a:rPr lang="cs-CZ" dirty="0" smtClean="0"/>
              <a:t>      Asistent zubního technika</a:t>
            </a:r>
          </a:p>
          <a:p>
            <a:r>
              <a:rPr lang="cs-CZ" sz="4000" dirty="0" smtClean="0"/>
              <a:t>Autor: </a:t>
            </a:r>
            <a:r>
              <a:rPr lang="cs-CZ" dirty="0" smtClean="0"/>
              <a:t>Bc. Martina Nová</a:t>
            </a:r>
          </a:p>
          <a:p>
            <a:r>
              <a:rPr lang="cs-CZ" sz="4000" dirty="0" smtClean="0"/>
              <a:t>Anotace:</a:t>
            </a:r>
            <a:r>
              <a:rPr lang="cs-CZ" sz="2800" dirty="0" smtClean="0"/>
              <a:t> Vzdělávací materiál využívá ICT při výuce a tím inovuje výuku protetické technologie.Seznamuje žáky s mechanickými vlastnostmi kovů. Popisuje pevnost, pružnost, tvrdost, tažnost a kujnost materiálů.</a:t>
            </a:r>
          </a:p>
          <a:p>
            <a:endParaRPr lang="cs-CZ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576" y="188640"/>
            <a:ext cx="7489825" cy="1566863"/>
          </a:xfr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Abrazivzdornost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Povrch náhrady je při funkci v dutině ústní značně namáhán.</a:t>
            </a:r>
          </a:p>
          <a:p>
            <a:r>
              <a:rPr lang="cs-CZ" dirty="0" smtClean="0"/>
              <a:t>Dochází k postupnému zdrsňování povrchu.</a:t>
            </a:r>
          </a:p>
          <a:p>
            <a:r>
              <a:rPr lang="cs-CZ" dirty="0" smtClean="0"/>
              <a:t>Úbytku abradovaného materiálu až ke změně tvaru a velikosti.</a:t>
            </a:r>
          </a:p>
          <a:p>
            <a:r>
              <a:rPr lang="cs-CZ" dirty="0" smtClean="0"/>
              <a:t>Výraznou abrazi může způsobit antagonista.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800" dirty="0" smtClean="0"/>
              <a:t>Literatura:</a:t>
            </a:r>
          </a:p>
          <a:p>
            <a:pPr>
              <a:buFont typeface="Arial" charset="0"/>
              <a:buNone/>
            </a:pPr>
            <a:r>
              <a:rPr lang="cs-CZ" sz="2000" dirty="0" smtClean="0"/>
              <a:t>HUBÁLKOVÁ, H. a  J. KRŇOULOVÁ.</a:t>
            </a:r>
            <a:r>
              <a:rPr lang="cs-CZ" sz="2000" i="1" dirty="0" smtClean="0"/>
              <a:t> Materiály a technologie v protetickém</a:t>
            </a:r>
          </a:p>
          <a:p>
            <a:pPr>
              <a:buFont typeface="Arial" charset="0"/>
              <a:buNone/>
            </a:pPr>
            <a:r>
              <a:rPr lang="cs-CZ" sz="2000" i="1" dirty="0" smtClean="0"/>
              <a:t>zubním lékařství</a:t>
            </a:r>
            <a:r>
              <a:rPr lang="cs-CZ" sz="2000" dirty="0" smtClean="0"/>
              <a:t>. 1. vyd. Praha: Galén, 2009. ISBN 978-80-7262-581-9.</a:t>
            </a:r>
          </a:p>
          <a:p>
            <a:pPr>
              <a:buFont typeface="Arial" charset="0"/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400" dirty="0" smtClean="0"/>
              <a:t>Zdroj obrázku:</a:t>
            </a:r>
          </a:p>
          <a:p>
            <a:pPr>
              <a:buNone/>
            </a:pPr>
            <a:r>
              <a:rPr lang="cs-CZ" sz="1800" dirty="0" smtClean="0"/>
              <a:t>Obr. 1: MAKY.OREL. </a:t>
            </a:r>
            <a:r>
              <a:rPr lang="cs-CZ" sz="1800" i="1" dirty="0" smtClean="0"/>
              <a:t>Ortodontický aparátek pro horní i spodní čelist </a:t>
            </a:r>
            <a:r>
              <a:rPr lang="cs-CZ" sz="1800" dirty="0" smtClean="0">
                <a:latin typeface="Times New Roman"/>
                <a:cs typeface="Times New Roman"/>
              </a:rPr>
              <a:t>[online].</a:t>
            </a:r>
          </a:p>
          <a:p>
            <a:pPr>
              <a:buNone/>
            </a:pPr>
            <a:r>
              <a:rPr lang="cs-CZ" sz="1800" dirty="0" smtClean="0">
                <a:latin typeface="Times New Roman"/>
                <a:cs typeface="Times New Roman"/>
              </a:rPr>
              <a:t> [cit. 2013-04-02]. Dostupné pod licencí </a:t>
            </a:r>
            <a:r>
              <a:rPr lang="cs-CZ" sz="1800" dirty="0" err="1" smtClean="0">
                <a:latin typeface="Times New Roman"/>
                <a:cs typeface="Times New Roman"/>
              </a:rPr>
              <a:t>Creative</a:t>
            </a:r>
            <a:r>
              <a:rPr lang="cs-CZ" sz="1800" dirty="0" smtClean="0">
                <a:latin typeface="Times New Roman"/>
                <a:cs typeface="Times New Roman"/>
              </a:rPr>
              <a:t> </a:t>
            </a:r>
            <a:r>
              <a:rPr lang="cs-CZ" sz="1800" dirty="0" err="1" smtClean="0">
                <a:latin typeface="Times New Roman"/>
                <a:cs typeface="Times New Roman"/>
              </a:rPr>
              <a:t>Commons</a:t>
            </a:r>
            <a:r>
              <a:rPr lang="cs-CZ" sz="1800" dirty="0" smtClean="0">
                <a:latin typeface="Times New Roman"/>
                <a:cs typeface="Times New Roman"/>
              </a:rPr>
              <a:t> na:</a:t>
            </a:r>
          </a:p>
          <a:p>
            <a:pPr>
              <a:buNone/>
            </a:pPr>
            <a:r>
              <a:rPr lang="cs-CZ" sz="1800" dirty="0" smtClean="0">
                <a:latin typeface="Times New Roman"/>
                <a:cs typeface="Times New Roman"/>
              </a:rPr>
              <a:t>&lt;</a:t>
            </a:r>
            <a:r>
              <a:rPr lang="cs-CZ" sz="1800" dirty="0" smtClean="0">
                <a:latin typeface="Times New Roman"/>
                <a:cs typeface="Times New Roman"/>
                <a:hlinkClick r:id="rId2"/>
              </a:rPr>
              <a:t>http://cs.wikipedia.org/wiki/Soubor:Orthobraces </a:t>
            </a:r>
            <a:r>
              <a:rPr lang="cs-CZ" sz="1800" dirty="0" err="1" smtClean="0">
                <a:latin typeface="Times New Roman"/>
                <a:cs typeface="Times New Roman"/>
                <a:hlinkClick r:id="rId2"/>
              </a:rPr>
              <a:t>dental</a:t>
            </a:r>
            <a:r>
              <a:rPr lang="cs-CZ" sz="1800" dirty="0" smtClean="0">
                <a:latin typeface="Times New Roman"/>
                <a:cs typeface="Times New Roman"/>
                <a:hlinkClick r:id="rId2"/>
              </a:rPr>
              <a:t>_</a:t>
            </a:r>
            <a:r>
              <a:rPr lang="cs-CZ" sz="1800" dirty="0" err="1" smtClean="0">
                <a:latin typeface="Times New Roman"/>
                <a:cs typeface="Times New Roman"/>
                <a:hlinkClick r:id="rId2"/>
              </a:rPr>
              <a:t>braces</a:t>
            </a:r>
            <a:r>
              <a:rPr lang="cs-CZ" sz="1800" dirty="0" smtClean="0">
                <a:latin typeface="Times New Roman"/>
                <a:cs typeface="Times New Roman"/>
                <a:hlinkClick r:id="rId2"/>
              </a:rPr>
              <a:t>_</a:t>
            </a:r>
            <a:r>
              <a:rPr lang="cs-CZ" sz="1800" dirty="0" err="1" smtClean="0">
                <a:latin typeface="Times New Roman"/>
                <a:cs typeface="Times New Roman"/>
                <a:hlinkClick r:id="rId2"/>
              </a:rPr>
              <a:t>lower</a:t>
            </a:r>
            <a:r>
              <a:rPr lang="cs-CZ" sz="1800" dirty="0" smtClean="0">
                <a:latin typeface="Times New Roman"/>
                <a:cs typeface="Times New Roman"/>
                <a:hlinkClick r:id="rId2"/>
              </a:rPr>
              <a:t>_</a:t>
            </a:r>
            <a:r>
              <a:rPr lang="cs-CZ" sz="1800" dirty="0" err="1" smtClean="0">
                <a:latin typeface="Times New Roman"/>
                <a:cs typeface="Times New Roman"/>
                <a:hlinkClick r:id="rId2"/>
              </a:rPr>
              <a:t>upper</a:t>
            </a:r>
            <a:r>
              <a:rPr lang="cs-CZ" sz="1800" dirty="0" smtClean="0">
                <a:latin typeface="Times New Roman"/>
                <a:cs typeface="Times New Roman"/>
                <a:hlinkClick r:id="rId2"/>
              </a:rPr>
              <a:t>_jaw.</a:t>
            </a:r>
            <a:r>
              <a:rPr lang="cs-CZ" sz="1800" dirty="0" err="1" smtClean="0">
                <a:latin typeface="Times New Roman"/>
                <a:cs typeface="Times New Roman"/>
                <a:hlinkClick r:id="rId2"/>
              </a:rPr>
              <a:t>jpg</a:t>
            </a:r>
            <a:r>
              <a:rPr lang="cs-CZ" sz="1800" dirty="0" smtClean="0">
                <a:latin typeface="Times New Roman"/>
                <a:cs typeface="Times New Roman"/>
              </a:rPr>
              <a:t>&gt;</a:t>
            </a:r>
          </a:p>
          <a:p>
            <a:endParaRPr lang="cs-CZ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Mechanické vlastnosti kovů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Kovy a jejich slitiny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Mechanické vlastnosti kovů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Jsou zodpovědné za trvanlivost zubní náhrady, tzn. odolné proti žvýkacím silám, aby se náhrada nedeformovala či nepraskla a neopotřeboval se její povrch.</a:t>
            </a:r>
          </a:p>
          <a:p>
            <a:r>
              <a:rPr lang="cs-CZ" dirty="0" smtClean="0"/>
              <a:t>Studiem kovů a slitin se věnuje vědní obor zvaný </a:t>
            </a:r>
            <a:r>
              <a:rPr lang="cs-CZ" b="1" dirty="0" smtClean="0"/>
              <a:t>metalurgie</a:t>
            </a:r>
            <a:r>
              <a:rPr lang="cs-CZ" dirty="0" smtClean="0"/>
              <a:t> .</a:t>
            </a:r>
          </a:p>
          <a:p>
            <a:r>
              <a:rPr lang="cs-CZ" dirty="0" smtClean="0"/>
              <a:t>Chemická metalurgie – zabývá se výrobou kovů.</a:t>
            </a:r>
          </a:p>
          <a:p>
            <a:r>
              <a:rPr lang="cs-CZ" dirty="0" smtClean="0"/>
              <a:t>Fyzikální metalurgie - studuje vlastnosti kovů a jejich strukturu.</a:t>
            </a:r>
          </a:p>
          <a:p>
            <a:r>
              <a:rPr lang="cs-CZ" dirty="0" smtClean="0"/>
              <a:t>Mechanická metalurgie - studuje strukturu při různém způsobu zpracování.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Mechanické vlastnosti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Pozitivní vlastnosti kovů:</a:t>
            </a:r>
          </a:p>
          <a:p>
            <a:r>
              <a:rPr lang="cs-CZ" dirty="0" smtClean="0"/>
              <a:t>pevnost, tvrdost, pružnost, kujnost, tažnost, lesk a zpracovatelnost.</a:t>
            </a:r>
          </a:p>
          <a:p>
            <a:r>
              <a:rPr lang="cs-CZ" dirty="0" smtClean="0"/>
              <a:t>Negativní vlastnosti kovů:</a:t>
            </a:r>
          </a:p>
          <a:p>
            <a:r>
              <a:rPr lang="cs-CZ" dirty="0" smtClean="0"/>
              <a:t>elektrická a tepelná vodivost, oxidace, někdy nízká odolnost vůči korozi, biokompatibilita, estetika.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Pevnost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U pevnosti je důležitá</a:t>
            </a:r>
          </a:p>
          <a:p>
            <a:pPr>
              <a:buNone/>
            </a:pPr>
            <a:r>
              <a:rPr lang="cs-CZ" dirty="0" smtClean="0"/>
              <a:t>Pevnost v tahu</a:t>
            </a:r>
          </a:p>
          <a:p>
            <a:pPr>
              <a:buNone/>
            </a:pPr>
            <a:r>
              <a:rPr lang="cs-CZ" dirty="0" smtClean="0"/>
              <a:t>Pevnost v tlaku</a:t>
            </a:r>
          </a:p>
          <a:p>
            <a:pPr>
              <a:buNone/>
            </a:pPr>
            <a:r>
              <a:rPr lang="cs-CZ" dirty="0" smtClean="0"/>
              <a:t>Pevnost v ohybu</a:t>
            </a:r>
          </a:p>
          <a:p>
            <a:pPr>
              <a:buNone/>
            </a:pPr>
            <a:r>
              <a:rPr lang="cs-CZ" dirty="0" smtClean="0"/>
              <a:t>Pevnost v krutu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Tvrdost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18457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Je odolnost proti vniku cizího tělesa do materiálu.</a:t>
            </a:r>
          </a:p>
          <a:p>
            <a:r>
              <a:rPr lang="cs-CZ" dirty="0" smtClean="0"/>
              <a:t>Tvrdost stanovujeme podle </a:t>
            </a:r>
            <a:r>
              <a:rPr lang="cs-CZ" dirty="0" err="1" smtClean="0"/>
              <a:t>Vickerse</a:t>
            </a:r>
            <a:r>
              <a:rPr lang="cs-CZ" dirty="0" smtClean="0"/>
              <a:t>, </a:t>
            </a:r>
            <a:r>
              <a:rPr lang="cs-CZ" dirty="0" err="1" smtClean="0"/>
              <a:t>Knoopa</a:t>
            </a:r>
            <a:r>
              <a:rPr lang="cs-CZ" dirty="0" smtClean="0"/>
              <a:t>, 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dirty="0" err="1" smtClean="0"/>
              <a:t>Brinella</a:t>
            </a:r>
            <a:r>
              <a:rPr lang="cs-CZ" dirty="0" smtClean="0"/>
              <a:t> a </a:t>
            </a:r>
            <a:r>
              <a:rPr lang="cs-CZ" dirty="0" err="1" smtClean="0"/>
              <a:t>Rockwella</a:t>
            </a:r>
            <a:r>
              <a:rPr lang="cs-CZ" dirty="0" smtClean="0"/>
              <a:t>.</a:t>
            </a:r>
          </a:p>
          <a:p>
            <a:r>
              <a:rPr lang="cs-CZ" dirty="0" smtClean="0"/>
              <a:t>Podle </a:t>
            </a:r>
            <a:r>
              <a:rPr lang="cs-CZ" dirty="0" err="1" smtClean="0"/>
              <a:t>Vickerse</a:t>
            </a:r>
            <a:r>
              <a:rPr lang="cs-CZ" dirty="0" smtClean="0"/>
              <a:t> - do povrchu destičky (např. kovu) </a:t>
            </a:r>
          </a:p>
          <a:p>
            <a:pPr>
              <a:buNone/>
            </a:pPr>
            <a:r>
              <a:rPr lang="cs-CZ" dirty="0" smtClean="0"/>
              <a:t>    určitou silou zatlačí diamantový čtyřboký jehlan. </a:t>
            </a:r>
          </a:p>
          <a:p>
            <a:pPr>
              <a:buNone/>
            </a:pPr>
            <a:r>
              <a:rPr lang="cs-CZ" dirty="0" smtClean="0"/>
              <a:t>    Změří se délky vtisku úhlopříček a podle tabulek se určí </a:t>
            </a:r>
          </a:p>
          <a:p>
            <a:pPr>
              <a:buNone/>
            </a:pPr>
            <a:r>
              <a:rPr lang="cs-CZ" dirty="0" smtClean="0"/>
              <a:t>    tvrdost</a:t>
            </a:r>
            <a:r>
              <a:rPr lang="cs-CZ" dirty="0" smtClean="0"/>
              <a:t>. Průměrná tvrdost je 2OOkg/mm</a:t>
            </a:r>
            <a:r>
              <a:rPr lang="cs-CZ" dirty="0" smtClean="0">
                <a:latin typeface="Times New Roman"/>
                <a:cs typeface="Times New Roman"/>
              </a:rPr>
              <a:t>² a je nižší než u skloviny (343 kg/mm²)</a:t>
            </a:r>
            <a:endParaRPr lang="cs-CZ" dirty="0" smtClean="0"/>
          </a:p>
          <a:p>
            <a:r>
              <a:rPr lang="cs-CZ" dirty="0" err="1" smtClean="0"/>
              <a:t>Knoop</a:t>
            </a:r>
            <a:r>
              <a:rPr lang="cs-CZ" dirty="0" smtClean="0"/>
              <a:t> - používá diamantový jehlan s jednou úhlopříčkou </a:t>
            </a:r>
          </a:p>
          <a:p>
            <a:pPr>
              <a:buNone/>
            </a:pPr>
            <a:r>
              <a:rPr lang="cs-CZ" dirty="0" smtClean="0"/>
              <a:t>    výrazně delší.</a:t>
            </a:r>
          </a:p>
          <a:p>
            <a:r>
              <a:rPr lang="cs-CZ" dirty="0" err="1" smtClean="0"/>
              <a:t>Brinell</a:t>
            </a:r>
            <a:r>
              <a:rPr lang="cs-CZ" dirty="0" smtClean="0"/>
              <a:t> - používá ocelovou kuličku.</a:t>
            </a:r>
          </a:p>
          <a:p>
            <a:r>
              <a:rPr lang="cs-CZ" dirty="0" err="1" smtClean="0"/>
              <a:t>Rockwell</a:t>
            </a:r>
            <a:r>
              <a:rPr lang="cs-CZ" dirty="0" smtClean="0"/>
              <a:t> - kónický diamant - měří přímo hloubku</a:t>
            </a:r>
          </a:p>
          <a:p>
            <a:pPr>
              <a:buNone/>
            </a:pPr>
            <a:r>
              <a:rPr lang="cs-CZ" dirty="0" smtClean="0"/>
              <a:t>    penetrace kónického diamantu.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Pružnost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/>
          <a:lstStyle/>
          <a:p>
            <a:r>
              <a:rPr lang="cs-CZ" dirty="0" smtClean="0"/>
              <a:t>Znamená odpor proti permanentní deformaci.</a:t>
            </a:r>
          </a:p>
          <a:p>
            <a:r>
              <a:rPr lang="cs-CZ" dirty="0" smtClean="0"/>
              <a:t>Představuje množství energie nutné k deformaci hmoty.</a:t>
            </a:r>
          </a:p>
          <a:p>
            <a:r>
              <a:rPr lang="cs-CZ" dirty="0" smtClean="0"/>
              <a:t>Tato vlastnost je vážně sledována u drátů.</a:t>
            </a:r>
          </a:p>
          <a:p>
            <a:pPr>
              <a:buNone/>
            </a:pPr>
            <a:r>
              <a:rPr lang="cs-CZ" sz="1800" dirty="0" smtClean="0"/>
              <a:t> </a:t>
            </a:r>
          </a:p>
          <a:p>
            <a:pPr>
              <a:buNone/>
            </a:pPr>
            <a:r>
              <a:rPr lang="cs-CZ" sz="1800" dirty="0" smtClean="0"/>
              <a:t>                                                  Obr. 1: Fixní rovnátka</a:t>
            </a:r>
            <a:endParaRPr lang="cs-CZ" sz="1800" dirty="0"/>
          </a:p>
        </p:txBody>
      </p:sp>
      <p:pic>
        <p:nvPicPr>
          <p:cNvPr id="1027" name="Picture 3" descr="C:\Users\Chalupna\Desktop\Orthobraces_-_dental_braces_lower_upper_jaw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4509119"/>
            <a:ext cx="3960440" cy="16633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Tažnost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Tažnost materiálu reprezentuje jeho schopnost být vytažen do tvaru drátu.</a:t>
            </a:r>
          </a:p>
          <a:p>
            <a:pPr>
              <a:buNone/>
            </a:pPr>
            <a:r>
              <a:rPr lang="cs-CZ" dirty="0" smtClean="0"/>
              <a:t>   Pod vlivem těchto sil podléhá materiál trvalé deformaci.</a:t>
            </a:r>
          </a:p>
          <a:p>
            <a:r>
              <a:rPr lang="cs-CZ" dirty="0" smtClean="0"/>
              <a:t>Au, Ag, Pt jsou tažné za studena.</a:t>
            </a:r>
          </a:p>
          <a:p>
            <a:r>
              <a:rPr lang="cs-CZ" dirty="0" smtClean="0"/>
              <a:t>Pro zajímavost z 1g zlata lze vytáhnout 2 km dlouhý drát.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Kujnost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Kujnost představuje možnost vytepání nebo rozválcování materiálu v tenkou fólii, aniž praskne.</a:t>
            </a:r>
          </a:p>
          <a:p>
            <a:r>
              <a:rPr lang="cs-CZ" dirty="0" smtClean="0"/>
              <a:t>Těmito vlastnostmi vynikají zlato a stříbro.</a:t>
            </a:r>
          </a:p>
          <a:p>
            <a:r>
              <a:rPr lang="cs-CZ" dirty="0" smtClean="0"/>
              <a:t>Některé kovy jsou příliš křehké, tak nejdou kovat. Některé jsou kujné za studena Au, Ag, Al.</a:t>
            </a:r>
          </a:p>
          <a:p>
            <a:r>
              <a:rPr lang="cs-CZ" dirty="0" smtClean="0"/>
              <a:t>Ze zlata se dá vytepat fólie o tloušťce </a:t>
            </a:r>
          </a:p>
          <a:p>
            <a:pPr>
              <a:buNone/>
            </a:pPr>
            <a:r>
              <a:rPr lang="cs-CZ" dirty="0" smtClean="0"/>
              <a:t>   0,00012</a:t>
            </a:r>
            <a:r>
              <a:rPr lang="cs-CZ" dirty="0" smtClean="0">
                <a:latin typeface="Times New Roman"/>
                <a:cs typeface="Times New Roman"/>
              </a:rPr>
              <a:t>˗</a:t>
            </a:r>
            <a:r>
              <a:rPr lang="cs-CZ" dirty="0" smtClean="0"/>
              <a:t>0,000002 mm.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89A1F78-FD51-47C3-B1B5-C878865B7716}"/>
</file>

<file path=customXml/itemProps2.xml><?xml version="1.0" encoding="utf-8"?>
<ds:datastoreItem xmlns:ds="http://schemas.openxmlformats.org/officeDocument/2006/customXml" ds:itemID="{38EEFE36-AAC2-4539-BCE8-4830D5787EEE}"/>
</file>

<file path=customXml/itemProps3.xml><?xml version="1.0" encoding="utf-8"?>
<ds:datastoreItem xmlns:ds="http://schemas.openxmlformats.org/officeDocument/2006/customXml" ds:itemID="{7CB62799-B120-403F-AF63-262C28A64AB8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97</TotalTime>
  <Words>563</Words>
  <Application>Microsoft Office PowerPoint</Application>
  <PresentationFormat>Předvádění na obrazovce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Cesta</vt:lpstr>
      <vt:lpstr>Snímek 1</vt:lpstr>
      <vt:lpstr>Mechanické vlastnosti kovů</vt:lpstr>
      <vt:lpstr>Mechanické vlastnosti kovů</vt:lpstr>
      <vt:lpstr>Mechanické vlastnosti</vt:lpstr>
      <vt:lpstr>Pevnost</vt:lpstr>
      <vt:lpstr>Tvrdost</vt:lpstr>
      <vt:lpstr>Pružnost</vt:lpstr>
      <vt:lpstr>Tažnost</vt:lpstr>
      <vt:lpstr>Kujnost</vt:lpstr>
      <vt:lpstr>Abrazivzdornost</vt:lpstr>
      <vt:lpstr>Snímek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Mechanické vlastnosti kovů</dc:title>
  <dc:creator>Chalupna</dc:creator>
  <cp:lastModifiedBy>Chalupna</cp:lastModifiedBy>
  <cp:revision>22</cp:revision>
  <dcterms:created xsi:type="dcterms:W3CDTF">2012-12-10T11:13:04Z</dcterms:created>
  <dcterms:modified xsi:type="dcterms:W3CDTF">2013-03-17T20:51:59Z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