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3" r:id="rId9"/>
    <p:sldId id="262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C36693-92A6-4171-A857-116BC394755D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06B51B-B506-4C22-BD4D-D4FC459574A0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::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06B51B-B506-4C22-BD4D-D4FC459574A0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D666C-D558-49AA-BDFE-D93FB2EC6A90}" type="datetimeFigureOut">
              <a:rPr lang="cs-CZ" smtClean="0"/>
              <a:pPr/>
              <a:t>17.4.2013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65405-32C4-4DD4-BDD1-C2E4185FB4F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commons.wikimedia.org/wiki/File:JBaum.JP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commons.wikimedia.org/wiki/File:Carobs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1520" y="2060848"/>
            <a:ext cx="8435280" cy="4536504"/>
          </a:xfrm>
        </p:spPr>
        <p:txBody>
          <a:bodyPr>
            <a:normAutofit fontScale="70000" lnSpcReduction="20000"/>
          </a:bodyPr>
          <a:lstStyle/>
          <a:p>
            <a:r>
              <a:rPr lang="cs-CZ" sz="4000" dirty="0" smtClean="0"/>
              <a:t>Název školy: </a:t>
            </a:r>
            <a:r>
              <a:rPr lang="cs-CZ" dirty="0" smtClean="0"/>
              <a:t>Střední zdravotnická škola a vyšší odborná škola zdravotnická Karlovy Vary</a:t>
            </a:r>
          </a:p>
          <a:p>
            <a:r>
              <a:rPr lang="cs-CZ" dirty="0" smtClean="0"/>
              <a:t>Číslo projektu: CZ.1.07/1.5.00/34.0953 </a:t>
            </a:r>
          </a:p>
          <a:p>
            <a:r>
              <a:rPr lang="cs-CZ" sz="4000" dirty="0" smtClean="0"/>
              <a:t>Vzdělávací materiál: Zlato</a:t>
            </a:r>
            <a:endParaRPr lang="cs-CZ" sz="3600" dirty="0" smtClean="0"/>
          </a:p>
          <a:p>
            <a:pPr>
              <a:buNone/>
            </a:pPr>
            <a:r>
              <a:rPr lang="cs-CZ" dirty="0" smtClean="0"/>
              <a:t>      Šablona III/2 Inovace a zkvalitnění výuky prostřednictvím ICT</a:t>
            </a:r>
          </a:p>
          <a:p>
            <a:r>
              <a:rPr lang="cs-CZ" sz="4000" dirty="0" smtClean="0"/>
              <a:t>Název materiálu: </a:t>
            </a:r>
            <a:r>
              <a:rPr lang="cs-CZ" dirty="0" smtClean="0"/>
              <a:t>VY_32_INOVACE_PRT.3.07</a:t>
            </a:r>
          </a:p>
          <a:p>
            <a:r>
              <a:rPr lang="cs-CZ" sz="4000" dirty="0" smtClean="0"/>
              <a:t>Datum tvorby: 11.02.2013</a:t>
            </a:r>
            <a:endParaRPr lang="cs-CZ" dirty="0" smtClean="0"/>
          </a:p>
          <a:p>
            <a:r>
              <a:rPr lang="cs-CZ" dirty="0" smtClean="0"/>
              <a:t>Vyučovací předmět, ročník, obor: Protetická technologie, 3. ročník, </a:t>
            </a:r>
          </a:p>
          <a:p>
            <a:pPr>
              <a:buNone/>
            </a:pPr>
            <a:r>
              <a:rPr lang="cs-CZ" dirty="0" smtClean="0"/>
              <a:t>      Asistent zubního technika</a:t>
            </a:r>
          </a:p>
          <a:p>
            <a:r>
              <a:rPr lang="cs-CZ" sz="4000" dirty="0" smtClean="0"/>
              <a:t>Autor: </a:t>
            </a:r>
            <a:r>
              <a:rPr lang="cs-CZ" dirty="0" smtClean="0"/>
              <a:t>Bc. Martina Nová</a:t>
            </a:r>
          </a:p>
          <a:p>
            <a:r>
              <a:rPr lang="cs-CZ" sz="4000" dirty="0" smtClean="0"/>
              <a:t>Anotace:</a:t>
            </a:r>
            <a:r>
              <a:rPr lang="cs-CZ" sz="2800" dirty="0" smtClean="0"/>
              <a:t> Vzdělávací materiál využívá ICT při výuce a tím inovuje výuku protetické technologie. Seznamuje žáky se zlatem a jeho ryzostí.</a:t>
            </a:r>
          </a:p>
          <a:p>
            <a:endParaRPr lang="cs-CZ" dirty="0"/>
          </a:p>
        </p:txBody>
      </p:sp>
      <p:pic>
        <p:nvPicPr>
          <p:cNvPr id="6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576" y="260648"/>
            <a:ext cx="7489825" cy="1566862"/>
          </a:xfr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 idx="4294967295"/>
          </p:nvPr>
        </p:nvSpPr>
        <p:spPr>
          <a:xfrm>
            <a:off x="1043608" y="2130425"/>
            <a:ext cx="6984776" cy="1470025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cs-CZ" sz="4800" b="1" dirty="0" smtClean="0"/>
              <a:t>Zlato </a:t>
            </a:r>
            <a:endParaRPr lang="cs-CZ" sz="4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Zlaté slitiny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Nejstarší materiál užívaný ke konstrukci náhrad chrupu.</a:t>
            </a:r>
          </a:p>
          <a:p>
            <a:r>
              <a:rPr lang="cs-CZ" dirty="0" smtClean="0"/>
              <a:t>Charakteristika materiálu – odolnost proti zbarvení.</a:t>
            </a:r>
          </a:p>
          <a:p>
            <a:r>
              <a:rPr lang="cs-CZ" dirty="0" smtClean="0"/>
              <a:t>Odolnost proti korozi a oxidaci ve vlhkém prostředí dutiny ústní.</a:t>
            </a:r>
          </a:p>
          <a:p>
            <a:r>
              <a:rPr lang="cs-CZ" dirty="0" smtClean="0"/>
              <a:t>Odolnost proti oxidaci při tepelném sváření a lití.</a:t>
            </a:r>
            <a:endParaRPr lang="cs-CZ" dirty="0"/>
          </a:p>
        </p:txBody>
      </p:sp>
      <p:pic>
        <p:nvPicPr>
          <p:cNvPr id="4" name="Picture 2" descr="C:\Users\Chalupna\Desktop\vvvvvv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8344" y="260648"/>
            <a:ext cx="804863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Rozdělení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84784"/>
            <a:ext cx="8964488" cy="518457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b="1" dirty="0" smtClean="0"/>
              <a:t>1. Zlaté slitiny pro fasetování dentálními plasty</a:t>
            </a:r>
          </a:p>
          <a:p>
            <a:pPr>
              <a:buNone/>
            </a:pPr>
            <a:r>
              <a:rPr lang="cs-CZ" dirty="0" smtClean="0"/>
              <a:t>(50 % Au, 20 % Ag, 12 % Cu a Pd)</a:t>
            </a:r>
          </a:p>
          <a:p>
            <a:pPr>
              <a:buNone/>
            </a:pPr>
            <a:r>
              <a:rPr lang="cs-CZ" b="1" dirty="0" smtClean="0"/>
              <a:t>2. Zlaté slitiny k napalování keramiky</a:t>
            </a:r>
          </a:p>
          <a:p>
            <a:pPr>
              <a:buNone/>
            </a:pPr>
            <a:r>
              <a:rPr lang="cs-CZ" dirty="0" smtClean="0"/>
              <a:t>(70-80 % Au, 11-18 % Pt a Pd a </a:t>
            </a:r>
            <a:r>
              <a:rPr lang="cs-CZ" dirty="0" err="1" smtClean="0"/>
              <a:t>Zn</a:t>
            </a:r>
            <a:r>
              <a:rPr lang="cs-CZ" dirty="0" smtClean="0"/>
              <a:t>)</a:t>
            </a:r>
          </a:p>
          <a:p>
            <a:pPr>
              <a:buNone/>
            </a:pPr>
            <a:r>
              <a:rPr lang="cs-CZ" dirty="0" smtClean="0"/>
              <a:t>Základem slitin je</a:t>
            </a:r>
            <a:r>
              <a:rPr lang="cs-CZ" b="1" dirty="0" smtClean="0"/>
              <a:t> zlato </a:t>
            </a:r>
            <a:r>
              <a:rPr lang="cs-CZ" dirty="0" smtClean="0"/>
              <a:t>doplněné </a:t>
            </a:r>
            <a:r>
              <a:rPr lang="cs-CZ" b="1" dirty="0" smtClean="0"/>
              <a:t>stříbrem a mědí</a:t>
            </a:r>
            <a:r>
              <a:rPr lang="cs-CZ" dirty="0" smtClean="0"/>
              <a:t>.</a:t>
            </a:r>
          </a:p>
          <a:p>
            <a:pPr>
              <a:buNone/>
            </a:pPr>
            <a:r>
              <a:rPr lang="cs-CZ" dirty="0" smtClean="0"/>
              <a:t>Pt - pro zvýšení tvrdosti a pevnosti.</a:t>
            </a:r>
          </a:p>
          <a:p>
            <a:pPr>
              <a:buNone/>
            </a:pPr>
            <a:r>
              <a:rPr lang="cs-CZ" dirty="0" smtClean="0"/>
              <a:t>Pd -zvyšuje odolnost proti korozi.</a:t>
            </a:r>
          </a:p>
          <a:p>
            <a:pPr>
              <a:buNone/>
            </a:pPr>
            <a:r>
              <a:rPr lang="cs-CZ" dirty="0" err="1" smtClean="0"/>
              <a:t>Zn</a:t>
            </a:r>
            <a:r>
              <a:rPr lang="cs-CZ" dirty="0" smtClean="0"/>
              <a:t> - chrání Cu před oxidací snižuje viskozitu. 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4" name="Picture 2" descr="C:\Users\Chalupna\Desktop\vvvvvv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260648"/>
            <a:ext cx="804863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cs-CZ" dirty="0" smtClean="0"/>
              <a:t>Vlastnosti zlata (Au - </a:t>
            </a:r>
            <a:r>
              <a:rPr lang="cs-CZ" dirty="0" err="1" smtClean="0"/>
              <a:t>aurum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cs-CZ" dirty="0" smtClean="0"/>
              <a:t>Měkký kov, 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neoxiduje,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má žlutou barvu,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krystalizuje v plošně centrované  mřížce,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taje při 1063°C a při 1100°C se začíná vypařovat = nesmí se přehřívat,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na vzduchu neokysličuje,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odolává kyselinám i zásadám (rozpouští ho pouze lučavka královská tj. kyselina dusičná a kyselina chlorovodíková 1:3),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je </a:t>
            </a:r>
            <a:r>
              <a:rPr lang="cs-CZ" dirty="0" err="1" smtClean="0"/>
              <a:t>antialergické</a:t>
            </a:r>
            <a:r>
              <a:rPr lang="cs-CZ" dirty="0" smtClean="0"/>
              <a:t>,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kujné a tažné (Au je  kujné za studena -dá se vytepat do fólie o tloušťce 0,00012 - 0,000002 mm)</a:t>
            </a:r>
          </a:p>
          <a:p>
            <a:pPr>
              <a:buFont typeface="Wingdings" pitchFamily="2" charset="2"/>
              <a:buChar char="§"/>
            </a:pPr>
            <a:r>
              <a:rPr lang="cs-CZ" dirty="0" smtClean="0"/>
              <a:t>tažné - z 1g se dá vytáhnout 2 km dlouhý drát.</a:t>
            </a:r>
          </a:p>
          <a:p>
            <a:pPr>
              <a:buNone/>
            </a:pPr>
            <a:r>
              <a:rPr lang="cs-CZ" b="1" dirty="0" smtClean="0"/>
              <a:t>Negativní vlastnosti: </a:t>
            </a:r>
            <a:r>
              <a:rPr lang="cs-CZ" dirty="0" smtClean="0"/>
              <a:t>těžké a drahé</a:t>
            </a:r>
            <a:endParaRPr lang="cs-CZ" dirty="0"/>
          </a:p>
        </p:txBody>
      </p:sp>
      <p:pic>
        <p:nvPicPr>
          <p:cNvPr id="4" name="Picture 2" descr="C:\Users\Chalupna\Desktop\vvvvvv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260648"/>
            <a:ext cx="804863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Ba</a:t>
            </a:r>
            <a:r>
              <a:rPr lang="cs-CZ" b="1" dirty="0" smtClean="0">
                <a:solidFill>
                  <a:srgbClr val="FF0000"/>
                </a:solidFill>
              </a:rPr>
              <a:t>rev</a:t>
            </a:r>
            <a:r>
              <a:rPr lang="cs-CZ" b="1" dirty="0" smtClean="0">
                <a:solidFill>
                  <a:schemeClr val="tx2">
                    <a:lumMod val="75000"/>
                  </a:schemeClr>
                </a:solidFill>
              </a:rPr>
              <a:t>né zla</a:t>
            </a:r>
            <a:r>
              <a:rPr lang="cs-CZ" b="1" dirty="0" smtClean="0">
                <a:solidFill>
                  <a:srgbClr val="FF0000"/>
                </a:solidFill>
              </a:rPr>
              <a:t>to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363272" cy="4713387"/>
          </a:xfrm>
        </p:spPr>
        <p:txBody>
          <a:bodyPr/>
          <a:lstStyle/>
          <a:p>
            <a:r>
              <a:rPr lang="cs-CZ" dirty="0" smtClean="0"/>
              <a:t>Zlato se slévá s Ag, Pd, Pt, Cu, Ni a Ir v každém poměru a tvoří s nimi homogenní tuhé roztoky.</a:t>
            </a:r>
          </a:p>
          <a:p>
            <a:r>
              <a:rPr lang="cs-CZ" dirty="0" smtClean="0"/>
              <a:t>Zlato – podle přísad mění i barvu.</a:t>
            </a:r>
          </a:p>
          <a:p>
            <a:r>
              <a:rPr lang="cs-CZ" dirty="0" smtClean="0"/>
              <a:t>Ag a Pt </a:t>
            </a:r>
            <a:r>
              <a:rPr lang="cs-CZ" b="1" dirty="0" smtClean="0"/>
              <a:t>zesvětluje.</a:t>
            </a:r>
          </a:p>
          <a:p>
            <a:r>
              <a:rPr lang="cs-CZ" dirty="0" smtClean="0"/>
              <a:t>Cu zlato </a:t>
            </a:r>
            <a:r>
              <a:rPr lang="cs-CZ" b="1" dirty="0" smtClean="0"/>
              <a:t>červená.</a:t>
            </a:r>
          </a:p>
          <a:p>
            <a:r>
              <a:rPr lang="cs-CZ" dirty="0" smtClean="0"/>
              <a:t>Pd, Ni a </a:t>
            </a:r>
            <a:r>
              <a:rPr lang="cs-CZ" dirty="0" err="1" smtClean="0"/>
              <a:t>Mn</a:t>
            </a:r>
            <a:r>
              <a:rPr lang="cs-CZ" dirty="0" smtClean="0"/>
              <a:t> zlato odbarvuje – </a:t>
            </a:r>
            <a:r>
              <a:rPr lang="cs-CZ" b="1" dirty="0" smtClean="0"/>
              <a:t>bílé</a:t>
            </a:r>
            <a:r>
              <a:rPr lang="cs-CZ" dirty="0" smtClean="0"/>
              <a:t> zlato (možné reakce u alergických pacientů na Ni) např. 90 % Au a 10 % Ni.</a:t>
            </a:r>
            <a:endParaRPr lang="cs-CZ" dirty="0"/>
          </a:p>
        </p:txBody>
      </p:sp>
      <p:pic>
        <p:nvPicPr>
          <p:cNvPr id="5" name="Picture 2" descr="C:\Users\Chalupna\Desktop\vvvvvvv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12360" y="188640"/>
            <a:ext cx="804863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Ryzost zlata</a:t>
            </a:r>
            <a:endParaRPr lang="cs-CZ" dirty="0"/>
          </a:p>
        </p:txBody>
      </p:sp>
      <p:sp>
        <p:nvSpPr>
          <p:cNvPr id="7" name="Zástupný symbol pro obsah 6"/>
          <p:cNvSpPr>
            <a:spLocks noGrp="1"/>
          </p:cNvSpPr>
          <p:nvPr>
            <p:ph idx="1"/>
          </p:nvPr>
        </p:nvSpPr>
        <p:spPr>
          <a:xfrm>
            <a:off x="251520" y="1052736"/>
            <a:ext cx="8712968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2800" dirty="0" smtClean="0"/>
              <a:t>Poměr množství zlata ve slitině nazýváme ryzostí</a:t>
            </a:r>
          </a:p>
          <a:p>
            <a:pPr>
              <a:buNone/>
            </a:pPr>
            <a:r>
              <a:rPr lang="cs-CZ" sz="2800" dirty="0" smtClean="0"/>
              <a:t>vyznačujeme ji v karátech.</a:t>
            </a:r>
          </a:p>
          <a:p>
            <a:pPr>
              <a:buNone/>
            </a:pPr>
            <a:r>
              <a:rPr lang="cs-CZ" sz="2800" dirty="0" smtClean="0"/>
              <a:t>„</a:t>
            </a:r>
            <a:r>
              <a:rPr lang="cs-CZ" sz="2800" dirty="0" err="1" smtClean="0"/>
              <a:t>Karat</a:t>
            </a:r>
            <a:r>
              <a:rPr lang="cs-CZ" sz="2800" dirty="0" smtClean="0"/>
              <a:t>“ slovo pochází patrně z hebrejštiny a znamená</a:t>
            </a:r>
          </a:p>
          <a:p>
            <a:pPr>
              <a:buNone/>
            </a:pPr>
            <a:r>
              <a:rPr lang="cs-CZ" sz="2800" dirty="0" smtClean="0"/>
              <a:t>„semeno“. Konkrétně semeno stromu známého jako </a:t>
            </a:r>
          </a:p>
          <a:p>
            <a:pPr>
              <a:buNone/>
            </a:pPr>
            <a:r>
              <a:rPr lang="cs-CZ" sz="2800" dirty="0" smtClean="0"/>
              <a:t>Rohovník obecný – „svatojánský chléb“. </a:t>
            </a:r>
          </a:p>
          <a:p>
            <a:pPr>
              <a:buNone/>
            </a:pPr>
            <a:r>
              <a:rPr lang="cs-CZ" sz="2800" dirty="0" smtClean="0"/>
              <a:t>Všechny semena stromu váží stejně cca 0,19-0,21 g podle</a:t>
            </a:r>
          </a:p>
          <a:p>
            <a:pPr>
              <a:buNone/>
            </a:pPr>
            <a:r>
              <a:rPr lang="cs-CZ" sz="2800" dirty="0" smtClean="0"/>
              <a:t>dané lokality kde strom roste.</a:t>
            </a:r>
          </a:p>
          <a:p>
            <a:pPr>
              <a:buNone/>
            </a:pPr>
            <a:endParaRPr lang="cs-CZ" sz="2800" dirty="0" smtClean="0"/>
          </a:p>
          <a:p>
            <a:pPr>
              <a:buNone/>
            </a:pPr>
            <a:r>
              <a:rPr lang="cs-CZ" sz="1800" dirty="0" smtClean="0"/>
              <a:t>           Obr. 1                                                                           Obr. 2</a:t>
            </a:r>
            <a:endParaRPr lang="cs-CZ" sz="1800" dirty="0"/>
          </a:p>
        </p:txBody>
      </p:sp>
      <p:pic>
        <p:nvPicPr>
          <p:cNvPr id="8" name="Picture 2" descr="C:\Users\Chalupna\Desktop\JBau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4725144"/>
            <a:ext cx="2595612" cy="1951900"/>
          </a:xfrm>
          <a:prstGeom prst="rect">
            <a:avLst/>
          </a:prstGeom>
          <a:noFill/>
        </p:spPr>
      </p:pic>
      <p:pic>
        <p:nvPicPr>
          <p:cNvPr id="1027" name="Picture 3" descr="C:\Users\Chalupna\Desktop\Carob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56176" y="4869160"/>
            <a:ext cx="1818142" cy="13681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Ryzost zlata ve 20. století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785395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Sjednocena váha karátu na </a:t>
            </a:r>
            <a:r>
              <a:rPr lang="cs-CZ" b="1" dirty="0" smtClean="0"/>
              <a:t>metrický karát </a:t>
            </a:r>
            <a:r>
              <a:rPr lang="cs-CZ" b="1" dirty="0" smtClean="0">
                <a:latin typeface="Times New Roman"/>
                <a:cs typeface="Times New Roman"/>
              </a:rPr>
              <a:t>= 0,20g.</a:t>
            </a:r>
          </a:p>
          <a:p>
            <a:pPr>
              <a:buNone/>
            </a:pPr>
            <a:r>
              <a:rPr lang="cs-CZ" b="1" dirty="0" smtClean="0">
                <a:latin typeface="Times New Roman"/>
                <a:cs typeface="Times New Roman"/>
              </a:rPr>
              <a:t>V dnešním moderním světě ale nevystačíme s tak </a:t>
            </a:r>
          </a:p>
          <a:p>
            <a:pPr>
              <a:buNone/>
            </a:pPr>
            <a:r>
              <a:rPr lang="cs-CZ" b="1" dirty="0" smtClean="0">
                <a:latin typeface="Times New Roman"/>
                <a:cs typeface="Times New Roman"/>
              </a:rPr>
              <a:t>velkou jednotkou proto uvádíme ryzost v tisícinách</a:t>
            </a:r>
          </a:p>
          <a:p>
            <a:pPr>
              <a:buNone/>
            </a:pPr>
            <a:r>
              <a:rPr lang="cs-CZ" b="1" dirty="0" smtClean="0">
                <a:latin typeface="Times New Roman"/>
                <a:cs typeface="Times New Roman"/>
              </a:rPr>
              <a:t>(1 karát = 41,667 tisíciny).</a:t>
            </a:r>
          </a:p>
          <a:p>
            <a:pPr>
              <a:buNone/>
            </a:pPr>
            <a:r>
              <a:rPr lang="cs-CZ" b="1" dirty="0" smtClean="0">
                <a:latin typeface="Times New Roman"/>
                <a:cs typeface="Times New Roman"/>
              </a:rPr>
              <a:t>1 karát – </a:t>
            </a:r>
            <a:r>
              <a:rPr lang="cs-CZ" dirty="0" smtClean="0">
                <a:latin typeface="Times New Roman"/>
                <a:cs typeface="Times New Roman"/>
              </a:rPr>
              <a:t>vyjadřuje obsah zlata ve slitině = 1/24 celku.</a:t>
            </a:r>
          </a:p>
          <a:p>
            <a:pPr>
              <a:buNone/>
            </a:pPr>
            <a:r>
              <a:rPr lang="cs-CZ" i="1" dirty="0" smtClean="0">
                <a:latin typeface="Times New Roman"/>
                <a:cs typeface="Times New Roman"/>
              </a:rPr>
              <a:t>Ryzí zlato obsahuje 24/24 karátů zlata tj. 1000/1000</a:t>
            </a:r>
          </a:p>
          <a:p>
            <a:pPr>
              <a:buNone/>
            </a:pPr>
            <a:r>
              <a:rPr lang="cs-CZ" i="1" dirty="0" smtClean="0">
                <a:latin typeface="Times New Roman"/>
                <a:cs typeface="Times New Roman"/>
              </a:rPr>
              <a:t>14 karátové zlato 14/24 karátů zlata tj. 585/1000 </a:t>
            </a:r>
          </a:p>
          <a:p>
            <a:pPr>
              <a:buNone/>
            </a:pPr>
            <a:r>
              <a:rPr lang="cs-CZ" i="1" dirty="0" smtClean="0">
                <a:latin typeface="Times New Roman"/>
                <a:cs typeface="Times New Roman"/>
              </a:rPr>
              <a:t>obsahuje 58,5 % ryzího zlata a 41,5 % jiných kovů.</a:t>
            </a:r>
          </a:p>
          <a:p>
            <a:pPr>
              <a:buNone/>
            </a:pPr>
            <a:endParaRPr lang="cs-CZ" b="1" dirty="0" smtClean="0">
              <a:latin typeface="Times New Roman"/>
              <a:cs typeface="Times New Roman"/>
            </a:endParaRP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0" y="1052736"/>
            <a:ext cx="9144000" cy="4968652"/>
          </a:xfrm>
        </p:spPr>
        <p:txBody>
          <a:bodyPr>
            <a:normAutofit/>
          </a:bodyPr>
          <a:lstStyle/>
          <a:p>
            <a:pPr>
              <a:buNone/>
            </a:pP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Zdroje:</a:t>
            </a:r>
          </a:p>
          <a:p>
            <a:pPr marL="533400" indent="-533400">
              <a:buNone/>
            </a:pPr>
            <a:r>
              <a:rPr lang="cs-CZ" sz="1600" dirty="0" smtClean="0">
                <a:latin typeface="Calibri" pitchFamily="34" charset="0"/>
              </a:rPr>
              <a:t>BITTNER, J. a J.SEDLÁČEK. </a:t>
            </a:r>
            <a:r>
              <a:rPr lang="cs-CZ" sz="1600" i="1" dirty="0" smtClean="0">
                <a:latin typeface="Calibri" pitchFamily="34" charset="0"/>
              </a:rPr>
              <a:t>Technologie pro zubní laboranty</a:t>
            </a:r>
            <a:r>
              <a:rPr lang="cs-CZ" sz="1600" dirty="0" smtClean="0">
                <a:latin typeface="Calibri" pitchFamily="34" charset="0"/>
              </a:rPr>
              <a:t>. Praha: Avicenum, </a:t>
            </a:r>
            <a:r>
              <a:rPr lang="cs-CZ" sz="1600" dirty="0" smtClean="0">
                <a:latin typeface="Calibri" pitchFamily="34" charset="0"/>
              </a:rPr>
              <a:t>1979</a:t>
            </a:r>
            <a:r>
              <a:rPr lang="cs-CZ" sz="1600" dirty="0" smtClean="0">
                <a:latin typeface="Calibri" pitchFamily="34" charset="0"/>
              </a:rPr>
              <a:t>.</a:t>
            </a:r>
          </a:p>
          <a:p>
            <a:pPr>
              <a:buNone/>
            </a:pPr>
            <a:r>
              <a:rPr lang="cs-CZ" sz="1600" dirty="0" smtClean="0">
                <a:latin typeface="Calibri" pitchFamily="34" charset="0"/>
              </a:rPr>
              <a:t>HUBÁLKOVÁ</a:t>
            </a:r>
            <a:r>
              <a:rPr lang="cs-CZ" sz="1600" dirty="0" smtClean="0">
                <a:latin typeface="Calibri" pitchFamily="34" charset="0"/>
              </a:rPr>
              <a:t>, H</a:t>
            </a:r>
            <a:r>
              <a:rPr lang="cs-CZ" sz="1600" dirty="0" smtClean="0">
                <a:latin typeface="Calibri" pitchFamily="34" charset="0"/>
              </a:rPr>
              <a:t>. a J. KRŇOULOVÁ.</a:t>
            </a:r>
            <a:r>
              <a:rPr lang="cs-CZ" sz="1600" i="1" dirty="0" smtClean="0">
                <a:latin typeface="Calibri" pitchFamily="34" charset="0"/>
              </a:rPr>
              <a:t> </a:t>
            </a:r>
            <a:r>
              <a:rPr lang="cs-CZ" sz="1600" i="1" dirty="0" smtClean="0">
                <a:latin typeface="Calibri" pitchFamily="34" charset="0"/>
              </a:rPr>
              <a:t>Materiály a technologie v protetickém zubním lékařství</a:t>
            </a:r>
            <a:r>
              <a:rPr lang="cs-CZ" sz="1600" dirty="0" smtClean="0">
                <a:latin typeface="Calibri" pitchFamily="34" charset="0"/>
              </a:rPr>
              <a:t>. 1. vyd. Praha: </a:t>
            </a:r>
            <a:endParaRPr lang="cs-CZ" sz="1600" dirty="0" smtClean="0">
              <a:latin typeface="Calibri" pitchFamily="34" charset="0"/>
            </a:endParaRPr>
          </a:p>
          <a:p>
            <a:pPr>
              <a:buNone/>
            </a:pPr>
            <a:r>
              <a:rPr lang="cs-CZ" sz="1600" dirty="0" smtClean="0">
                <a:latin typeface="Calibri" pitchFamily="34" charset="0"/>
              </a:rPr>
              <a:t>Galén</a:t>
            </a:r>
            <a:r>
              <a:rPr lang="cs-CZ" sz="1600" dirty="0" smtClean="0">
                <a:latin typeface="Calibri" pitchFamily="34" charset="0"/>
              </a:rPr>
              <a:t>, 2009. ISBN 978-80-7262-581-9.</a:t>
            </a:r>
            <a:endParaRPr lang="cs-CZ" sz="1600" dirty="0" smtClean="0"/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Zdroje obrázků:</a:t>
            </a:r>
          </a:p>
          <a:p>
            <a:pPr>
              <a:buNone/>
            </a:pPr>
            <a:r>
              <a:rPr lang="cs-CZ" sz="1600" dirty="0" smtClean="0"/>
              <a:t>Obr. </a:t>
            </a:r>
            <a:r>
              <a:rPr lang="cs-CZ" sz="1600" dirty="0" smtClean="0"/>
              <a:t>1: </a:t>
            </a:r>
            <a:r>
              <a:rPr lang="cs-CZ" sz="1600" i="1" dirty="0" smtClean="0"/>
              <a:t>Rohovník obecný</a:t>
            </a:r>
            <a:r>
              <a:rPr lang="cs-CZ" sz="1600" dirty="0" smtClean="0"/>
              <a:t>, </a:t>
            </a:r>
            <a:r>
              <a:rPr lang="cs-CZ" sz="1600" dirty="0" err="1" smtClean="0"/>
              <a:t>Wikimedia</a:t>
            </a:r>
            <a:r>
              <a:rPr lang="cs-CZ" sz="1600" dirty="0" smtClean="0"/>
              <a:t> </a:t>
            </a:r>
            <a:r>
              <a:rPr lang="cs-CZ" sz="1600" dirty="0" smtClean="0">
                <a:ea typeface="Cambria Math" pitchFamily="18" charset="0"/>
                <a:cs typeface="Cambria Math" pitchFamily="18" charset="0"/>
              </a:rPr>
              <a:t>[online]. [cit. 25-02-2013]. Dostupné pod licencí</a:t>
            </a:r>
          </a:p>
          <a:p>
            <a:pPr>
              <a:buNone/>
            </a:pPr>
            <a:r>
              <a:rPr lang="cs-CZ" sz="1600" dirty="0" err="1" smtClean="0">
                <a:ea typeface="Cambria Math" pitchFamily="18" charset="0"/>
                <a:cs typeface="Cambria Math" pitchFamily="18" charset="0"/>
              </a:rPr>
              <a:t>Creative</a:t>
            </a:r>
            <a:r>
              <a:rPr lang="cs-CZ" sz="1600" dirty="0" smtClean="0">
                <a:ea typeface="Cambria Math" pitchFamily="18" charset="0"/>
                <a:cs typeface="Cambria Math" pitchFamily="18" charset="0"/>
              </a:rPr>
              <a:t> </a:t>
            </a:r>
            <a:r>
              <a:rPr lang="cs-CZ" sz="1600" dirty="0" err="1" smtClean="0">
                <a:ea typeface="Cambria Math" pitchFamily="18" charset="0"/>
                <a:cs typeface="Cambria Math" pitchFamily="18" charset="0"/>
              </a:rPr>
              <a:t>Commons</a:t>
            </a:r>
            <a:r>
              <a:rPr lang="cs-CZ" sz="1600" dirty="0" smtClean="0">
                <a:ea typeface="Cambria Math" pitchFamily="18" charset="0"/>
                <a:cs typeface="Cambria Math" pitchFamily="18" charset="0"/>
              </a:rPr>
              <a:t> z www: </a:t>
            </a:r>
            <a:r>
              <a:rPr lang="cs-CZ" sz="1600" dirty="0" smtClean="0">
                <a:latin typeface="Times New Roman"/>
                <a:ea typeface="Cambria Math" pitchFamily="18" charset="0"/>
                <a:cs typeface="Times New Roman"/>
              </a:rPr>
              <a:t>&lt;</a:t>
            </a:r>
            <a:r>
              <a:rPr lang="cs-CZ" sz="1600" dirty="0" smtClean="0">
                <a:hlinkClick r:id="rId3"/>
              </a:rPr>
              <a:t>http://commons.wikimedia.org/wiki/File:JBaum.JPG</a:t>
            </a:r>
            <a:r>
              <a:rPr lang="cs-CZ" sz="1600" dirty="0" smtClean="0">
                <a:latin typeface="Times New Roman"/>
                <a:cs typeface="Times New Roman"/>
                <a:hlinkClick r:id="rId3"/>
              </a:rPr>
              <a:t>&gt;</a:t>
            </a:r>
            <a:r>
              <a:rPr lang="cs-CZ" sz="1600" dirty="0" smtClean="0">
                <a:ea typeface="Cambria Math" pitchFamily="18" charset="0"/>
                <a:cs typeface="Cambria Math" pitchFamily="18" charset="0"/>
                <a:hlinkClick r:id="rId3"/>
              </a:rPr>
              <a:t> </a:t>
            </a:r>
            <a:endParaRPr lang="cs-CZ" sz="1600" dirty="0" smtClean="0">
              <a:ea typeface="Cambria Math" pitchFamily="18" charset="0"/>
              <a:cs typeface="Cambria Math" pitchFamily="18" charset="0"/>
            </a:endParaRPr>
          </a:p>
          <a:p>
            <a:pPr>
              <a:buNone/>
            </a:pPr>
            <a:r>
              <a:rPr lang="cs-CZ" sz="1600" dirty="0" smtClean="0">
                <a:ea typeface="Cambria Math" pitchFamily="18" charset="0"/>
                <a:cs typeface="Cambria Math" pitchFamily="18" charset="0"/>
              </a:rPr>
              <a:t>autor neuveden</a:t>
            </a:r>
            <a:endParaRPr lang="cs-CZ" sz="1600" dirty="0" smtClean="0"/>
          </a:p>
          <a:p>
            <a:pPr>
              <a:buNone/>
            </a:pPr>
            <a:r>
              <a:rPr lang="cs-CZ" sz="1600" smtClean="0"/>
              <a:t>Obr</a:t>
            </a:r>
            <a:r>
              <a:rPr lang="cs-CZ" sz="1600" smtClean="0"/>
              <a:t>. </a:t>
            </a:r>
            <a:r>
              <a:rPr lang="cs-CZ" sz="1600" dirty="0" smtClean="0"/>
              <a:t>2: OSVALDO GAGOO. </a:t>
            </a:r>
            <a:r>
              <a:rPr lang="cs-CZ" sz="1600" i="1" dirty="0" smtClean="0"/>
              <a:t>Zelené a sušené plody </a:t>
            </a:r>
            <a:r>
              <a:rPr lang="cs-CZ" sz="1600" i="1" dirty="0" err="1" smtClean="0"/>
              <a:t>karobu</a:t>
            </a:r>
            <a:r>
              <a:rPr lang="cs-CZ" sz="1600" dirty="0" smtClean="0"/>
              <a:t>, </a:t>
            </a:r>
            <a:r>
              <a:rPr lang="cs-CZ" sz="1600" dirty="0" err="1" smtClean="0"/>
              <a:t>Wikimedia</a:t>
            </a:r>
            <a:r>
              <a:rPr lang="cs-CZ" sz="1600" dirty="0" smtClean="0"/>
              <a:t> </a:t>
            </a:r>
            <a:r>
              <a:rPr lang="cs-CZ" sz="1600" dirty="0" smtClean="0">
                <a:ea typeface="Cambria Math" pitchFamily="18" charset="0"/>
                <a:cs typeface="Cambria Math" pitchFamily="18" charset="0"/>
              </a:rPr>
              <a:t>[online]. [cit. 25-02-2013]. Dostupné </a:t>
            </a:r>
          </a:p>
          <a:p>
            <a:pPr>
              <a:buNone/>
            </a:pPr>
            <a:r>
              <a:rPr lang="cs-CZ" sz="1600" dirty="0" smtClean="0">
                <a:ea typeface="Cambria Math" pitchFamily="18" charset="0"/>
                <a:cs typeface="Cambria Math" pitchFamily="18" charset="0"/>
              </a:rPr>
              <a:t>pod licencí </a:t>
            </a:r>
            <a:r>
              <a:rPr lang="cs-CZ" sz="1600" dirty="0" err="1" smtClean="0">
                <a:ea typeface="Cambria Math" pitchFamily="18" charset="0"/>
                <a:cs typeface="Cambria Math" pitchFamily="18" charset="0"/>
              </a:rPr>
              <a:t>Creative</a:t>
            </a:r>
            <a:r>
              <a:rPr lang="cs-CZ" sz="1600" dirty="0" smtClean="0">
                <a:ea typeface="Cambria Math" pitchFamily="18" charset="0"/>
                <a:cs typeface="Cambria Math" pitchFamily="18" charset="0"/>
              </a:rPr>
              <a:t> </a:t>
            </a:r>
            <a:r>
              <a:rPr lang="cs-CZ" sz="1600" dirty="0" err="1" smtClean="0">
                <a:ea typeface="Cambria Math" pitchFamily="18" charset="0"/>
                <a:cs typeface="Cambria Math" pitchFamily="18" charset="0"/>
              </a:rPr>
              <a:t>Commons</a:t>
            </a:r>
            <a:r>
              <a:rPr lang="cs-CZ" sz="1600" dirty="0" smtClean="0">
                <a:ea typeface="Cambria Math" pitchFamily="18" charset="0"/>
                <a:cs typeface="Cambria Math" pitchFamily="18" charset="0"/>
              </a:rPr>
              <a:t> z www: </a:t>
            </a:r>
            <a:r>
              <a:rPr lang="cs-CZ" sz="1600" dirty="0" smtClean="0">
                <a:latin typeface="Times New Roman"/>
                <a:ea typeface="Cambria Math" pitchFamily="18" charset="0"/>
                <a:cs typeface="Times New Roman"/>
              </a:rPr>
              <a:t>&lt;</a:t>
            </a:r>
            <a:r>
              <a:rPr lang="cs-CZ" sz="1600" dirty="0" smtClean="0">
                <a:hlinkClick r:id="rId4"/>
              </a:rPr>
              <a:t>http://commons.wikimedia.org/wiki/File:Carobs.JPG</a:t>
            </a:r>
            <a:r>
              <a:rPr lang="cs-CZ" sz="1600" dirty="0" smtClean="0">
                <a:latin typeface="Times New Roman"/>
                <a:cs typeface="Times New Roman"/>
                <a:hlinkClick r:id="rId3"/>
              </a:rPr>
              <a:t>&gt;</a:t>
            </a:r>
            <a:r>
              <a:rPr lang="cs-CZ" sz="1600" dirty="0" smtClean="0"/>
              <a:t> </a:t>
            </a:r>
          </a:p>
          <a:p>
            <a:pPr>
              <a:buNone/>
            </a:pPr>
            <a:endParaRPr lang="cs-CZ" sz="1600" dirty="0" smtClean="0"/>
          </a:p>
          <a:p>
            <a:pPr>
              <a:buNone/>
            </a:pPr>
            <a:r>
              <a:rPr lang="cs-CZ" sz="1600" dirty="0" smtClean="0"/>
              <a:t>Autorem piktogramu kreslené dámy s ukazovátkem je Bc. Hana Chalupná.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31F44248-CDF8-44AF-84E8-3750FD245F72}"/>
</file>

<file path=customXml/itemProps2.xml><?xml version="1.0" encoding="utf-8"?>
<ds:datastoreItem xmlns:ds="http://schemas.openxmlformats.org/officeDocument/2006/customXml" ds:itemID="{E2A4FA45-8D4C-4B3B-AD56-2052DE1349B8}"/>
</file>

<file path=customXml/itemProps3.xml><?xml version="1.0" encoding="utf-8"?>
<ds:datastoreItem xmlns:ds="http://schemas.openxmlformats.org/officeDocument/2006/customXml" ds:itemID="{4C663D1A-D964-497C-9614-A6572B8CDC0E}"/>
</file>

<file path=docProps/app.xml><?xml version="1.0" encoding="utf-8"?>
<Properties xmlns="http://schemas.openxmlformats.org/officeDocument/2006/extended-properties" xmlns:vt="http://schemas.openxmlformats.org/officeDocument/2006/docPropsVTypes">
  <TotalTime>414</TotalTime>
  <Words>648</Words>
  <Application>Microsoft Office PowerPoint</Application>
  <PresentationFormat>Předvádění na obrazovce (4:3)</PresentationFormat>
  <Paragraphs>78</Paragraphs>
  <Slides>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Snímek 1</vt:lpstr>
      <vt:lpstr>Zlato </vt:lpstr>
      <vt:lpstr>Zlaté slitiny</vt:lpstr>
      <vt:lpstr>Rozdělení</vt:lpstr>
      <vt:lpstr>Vlastnosti zlata (Au - aurum)</vt:lpstr>
      <vt:lpstr>Barevné zlato</vt:lpstr>
      <vt:lpstr>Ryzost zlata</vt:lpstr>
      <vt:lpstr>Ryzost zlata ve 20. století</vt:lpstr>
      <vt:lpstr>Snímek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Zlato</dc:title>
  <dc:creator>Chalupna</dc:creator>
  <cp:lastModifiedBy>Chalupna</cp:lastModifiedBy>
  <cp:revision>28</cp:revision>
  <dcterms:created xsi:type="dcterms:W3CDTF">2012-12-10T11:13:04Z</dcterms:created>
  <dcterms:modified xsi:type="dcterms:W3CDTF">2013-04-17T19:03:52Z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