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  <p:sldId id="25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2" d="100"/>
          <a:sy n="62" d="100"/>
        </p:scale>
        <p:origin x="-2232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BLW_Laver.jpg" TargetMode="External"/><Relationship Id="rId3" Type="http://schemas.openxmlformats.org/officeDocument/2006/relationships/hyperlink" Target="http://commons.wikimedia.org/wiki/File:Copper.jpg?uselang=cs" TargetMode="External"/><Relationship Id="rId7" Type="http://schemas.openxmlformats.org/officeDocument/2006/relationships/hyperlink" Target="http://commons.wikimedia.org/wiki/File:Brass_water_tap.jpg?uselang=cs" TargetMode="External"/><Relationship Id="rId2" Type="http://schemas.openxmlformats.org/officeDocument/2006/relationships/hyperlink" Target="http://commons.wikimedia.org/wiki/File:Silver_crystal.jpg?uselang=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SMWM__Bronzezeit_Schwert_2.jpg" TargetMode="External"/><Relationship Id="rId5" Type="http://schemas.openxmlformats.org/officeDocument/2006/relationships/hyperlink" Target="http://commons.wikimedia.org/wiki/File:Born_bronze_Bronze_casts.jpg" TargetMode="External"/><Relationship Id="rId4" Type="http://schemas.openxmlformats.org/officeDocument/2006/relationships/hyperlink" Target="http://commons.wikimedia.org/wiki/File:Kupra_tubo.jpg?uselang=cs" TargetMode="Externa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Název školy: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Střední zdravotnická škola a vyšší odborná škola zdravotnická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Karlovy Vary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Číslo projektu: CZ.1.07/1.5.00/34.0953 </a:t>
            </a:r>
          </a:p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Vzdělávací materiál: </a:t>
            </a:r>
            <a:r>
              <a:rPr lang="cs-CZ" sz="4000" dirty="0" smtClean="0">
                <a:latin typeface="Times New Roman" pitchFamily="18" charset="0"/>
                <a:cs typeface="Times New Roman" pitchFamily="18" charset="0"/>
              </a:rPr>
              <a:t>Stříbro a měď</a:t>
            </a:r>
            <a:endParaRPr lang="cs-CZ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Šablona III/2 Inovace a zkvalitnění výuky prostřednictvím ICT</a:t>
            </a:r>
          </a:p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Název materiálu: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VY_32_INOVACE_PRT.3.08</a:t>
            </a:r>
          </a:p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Datum tvorby: </a:t>
            </a:r>
            <a:r>
              <a:rPr lang="cs-CZ" sz="4000" dirty="0" smtClean="0">
                <a:latin typeface="Times New Roman" pitchFamily="18" charset="0"/>
                <a:cs typeface="Times New Roman" pitchFamily="18" charset="0"/>
              </a:rPr>
              <a:t>25.02.2013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Vyučovací předmět, ročník, obor: Protetická technologie, 3. ročník, Asistent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zubního technika</a:t>
            </a:r>
          </a:p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Autor: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Bc. Martina Nová</a:t>
            </a:r>
          </a:p>
          <a:p>
            <a:pPr>
              <a:buNone/>
            </a:pP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Anotace:</a:t>
            </a: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800" dirty="0" smtClean="0">
                <a:latin typeface="Times New Roman" pitchFamily="18" charset="0"/>
                <a:cs typeface="Times New Roman" pitchFamily="18" charset="0"/>
              </a:rPr>
              <a:t>Vzdělávací materiál využívá ICT při výuce a tím inovuje</a:t>
            </a:r>
          </a:p>
          <a:p>
            <a:pPr>
              <a:buNone/>
            </a:pPr>
            <a:r>
              <a:rPr lang="cs-CZ" sz="3800" dirty="0" smtClean="0">
                <a:latin typeface="Times New Roman" pitchFamily="18" charset="0"/>
                <a:cs typeface="Times New Roman" pitchFamily="18" charset="0"/>
              </a:rPr>
              <a:t>výuku protetické technologie. Seznamuje žáky s  vlastnostmi a</a:t>
            </a:r>
          </a:p>
          <a:p>
            <a:pPr>
              <a:buNone/>
            </a:pPr>
            <a:r>
              <a:rPr lang="cs-CZ" sz="3800" dirty="0" smtClean="0">
                <a:latin typeface="Times New Roman" pitchFamily="18" charset="0"/>
                <a:cs typeface="Times New Roman" pitchFamily="18" charset="0"/>
              </a:rPr>
              <a:t>použitím stříbra a mědi.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b="1" dirty="0" smtClean="0"/>
              <a:t>Stříbro a měď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cs-CZ" dirty="0" smtClean="0"/>
              <a:t>Kovy a jejich slitiny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Stříbro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Bílý kov.</a:t>
            </a:r>
          </a:p>
          <a:p>
            <a:r>
              <a:rPr lang="cs-CZ" dirty="0" smtClean="0"/>
              <a:t>Pevnější a tvrdší než zlato.</a:t>
            </a:r>
          </a:p>
          <a:p>
            <a:r>
              <a:rPr lang="cs-CZ" dirty="0" smtClean="0"/>
              <a:t>Taje při 960°C.</a:t>
            </a:r>
          </a:p>
          <a:p>
            <a:r>
              <a:rPr lang="cs-CZ" dirty="0" smtClean="0"/>
              <a:t>Při tavení pohlcuje kyslík – ohrožuje odlitky plynovou </a:t>
            </a:r>
            <a:r>
              <a:rPr lang="cs-CZ" dirty="0" err="1" smtClean="0"/>
              <a:t>porozitou</a:t>
            </a:r>
            <a:r>
              <a:rPr lang="cs-CZ" dirty="0" smtClean="0"/>
              <a:t>.</a:t>
            </a:r>
          </a:p>
          <a:p>
            <a:r>
              <a:rPr lang="cs-CZ" dirty="0" smtClean="0"/>
              <a:t>Zvyšuje tvrdost slitiny.</a:t>
            </a:r>
          </a:p>
          <a:p>
            <a:r>
              <a:rPr lang="cs-CZ" dirty="0" smtClean="0"/>
              <a:t>Vyniká tzv. </a:t>
            </a:r>
            <a:r>
              <a:rPr lang="cs-CZ" dirty="0" err="1" smtClean="0"/>
              <a:t>oligodynamickým</a:t>
            </a:r>
            <a:r>
              <a:rPr lang="cs-CZ" dirty="0" smtClean="0"/>
              <a:t> účinkem.</a:t>
            </a:r>
          </a:p>
          <a:p>
            <a:r>
              <a:rPr lang="cs-CZ" dirty="0" smtClean="0"/>
              <a:t>Ve slitině s Au vyrovnává načervenalou barvu způsobenou Cu.</a:t>
            </a:r>
            <a:endParaRPr lang="cs-CZ" dirty="0"/>
          </a:p>
        </p:txBody>
      </p:sp>
      <p:pic>
        <p:nvPicPr>
          <p:cNvPr id="4" name="Picture 2" descr="C:\Users\Chalupna\Desktop\vvvvvv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76672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Stříbro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Ryzost stříbra se udává v tisícinách </a:t>
            </a:r>
            <a:r>
              <a:rPr lang="cs-CZ" dirty="0" smtClean="0">
                <a:latin typeface="Times New Roman"/>
                <a:cs typeface="Times New Roman"/>
              </a:rPr>
              <a:t>= 925/1000</a:t>
            </a:r>
          </a:p>
          <a:p>
            <a:pPr>
              <a:buNone/>
            </a:pPr>
            <a:r>
              <a:rPr lang="cs-CZ" dirty="0" smtClean="0">
                <a:latin typeface="Times New Roman"/>
                <a:cs typeface="Times New Roman"/>
              </a:rPr>
              <a:t>tzv. „</a:t>
            </a:r>
            <a:r>
              <a:rPr lang="cs-CZ" dirty="0" err="1" smtClean="0">
                <a:latin typeface="Times New Roman"/>
                <a:cs typeface="Times New Roman"/>
              </a:rPr>
              <a:t>sterlingové</a:t>
            </a:r>
            <a:r>
              <a:rPr lang="cs-CZ" dirty="0" smtClean="0">
                <a:latin typeface="Times New Roman"/>
                <a:cs typeface="Times New Roman"/>
              </a:rPr>
              <a:t> stříbro“ – zbytek do</a:t>
            </a:r>
          </a:p>
          <a:p>
            <a:pPr>
              <a:buNone/>
            </a:pPr>
            <a:r>
              <a:rPr lang="cs-CZ" dirty="0" smtClean="0">
                <a:latin typeface="Times New Roman"/>
                <a:cs typeface="Times New Roman"/>
              </a:rPr>
              <a:t>1000/1000 je Cu.</a:t>
            </a:r>
          </a:p>
          <a:p>
            <a:pPr>
              <a:buNone/>
            </a:pPr>
            <a:r>
              <a:rPr lang="cs-CZ" sz="1800" dirty="0" smtClean="0">
                <a:latin typeface="Times New Roman"/>
                <a:cs typeface="Times New Roman"/>
              </a:rPr>
              <a:t>                                                        </a:t>
            </a:r>
          </a:p>
          <a:p>
            <a:pPr>
              <a:buNone/>
            </a:pPr>
            <a:r>
              <a:rPr lang="cs-CZ" sz="1800" dirty="0" smtClean="0">
                <a:latin typeface="Times New Roman"/>
                <a:cs typeface="Times New Roman"/>
              </a:rPr>
              <a:t>                                                              Obr. 1</a:t>
            </a:r>
            <a:endParaRPr lang="cs-CZ" sz="1800" dirty="0"/>
          </a:p>
        </p:txBody>
      </p:sp>
      <p:pic>
        <p:nvPicPr>
          <p:cNvPr id="1026" name="Picture 2" descr="C:\Users\Chalupna\Desktop\Silver_cryst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77072"/>
            <a:ext cx="2952328" cy="23126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C:\Users\Chalupna\Desktop\vvvvvv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32656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Měď                  </a:t>
            </a:r>
            <a:r>
              <a:rPr lang="cs-CZ" sz="1800" dirty="0" smtClean="0"/>
              <a:t>Obr. 2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r>
              <a:rPr lang="cs-CZ" dirty="0" smtClean="0"/>
              <a:t>Má červenou barvu.</a:t>
            </a:r>
          </a:p>
          <a:p>
            <a:r>
              <a:rPr lang="cs-CZ" dirty="0" smtClean="0"/>
              <a:t>Je kujná a tažná.</a:t>
            </a:r>
          </a:p>
          <a:p>
            <a:r>
              <a:rPr lang="cs-CZ" dirty="0" smtClean="0"/>
              <a:t>Při tavení částečně</a:t>
            </a:r>
          </a:p>
          <a:p>
            <a:pPr>
              <a:buNone/>
            </a:pPr>
            <a:r>
              <a:rPr lang="cs-CZ" dirty="0" smtClean="0"/>
              <a:t>    pohlcuje kyslík.</a:t>
            </a:r>
          </a:p>
          <a:p>
            <a:r>
              <a:rPr lang="cs-CZ" dirty="0" smtClean="0"/>
              <a:t>Je drahá.</a:t>
            </a:r>
          </a:p>
          <a:p>
            <a:r>
              <a:rPr lang="cs-CZ" dirty="0" smtClean="0"/>
              <a:t>Je dobrým vodičem tepla (dráty el. vedení).</a:t>
            </a:r>
          </a:p>
          <a:p>
            <a:r>
              <a:rPr lang="cs-CZ" dirty="0" smtClean="0"/>
              <a:t>Odolná proti korozi.</a:t>
            </a:r>
          </a:p>
          <a:p>
            <a:r>
              <a:rPr lang="cs-CZ" dirty="0" smtClean="0"/>
              <a:t>Se stříbrem tvoří homogenní roztoky.</a:t>
            </a:r>
          </a:p>
          <a:p>
            <a:endParaRPr lang="cs-CZ" dirty="0"/>
          </a:p>
        </p:txBody>
      </p:sp>
      <p:pic>
        <p:nvPicPr>
          <p:cNvPr id="1026" name="Picture 2" descr="C:\Users\Chalupna\Desktop\600px-Cop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196752"/>
            <a:ext cx="3175000" cy="317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2" descr="C:\Users\Chalupna\Desktop\vvvvvv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83568" y="404664"/>
            <a:ext cx="923329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Použití mědi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r>
              <a:rPr lang="cs-CZ" dirty="0" smtClean="0"/>
              <a:t>Pro svoji odolnost proti korozi – např. střešní krytiny chrámů a věží, okapy</a:t>
            </a:r>
          </a:p>
          <a:p>
            <a:r>
              <a:rPr lang="cs-CZ" dirty="0" smtClean="0"/>
              <a:t>Pro dobrou vodivost – elektromotory, el. generátory</a:t>
            </a:r>
          </a:p>
          <a:p>
            <a:r>
              <a:rPr lang="cs-CZ" dirty="0" smtClean="0"/>
              <a:t>Pro tepelnou vodivost – výroba kotlů, kuchyňské nádobí, </a:t>
            </a:r>
          </a:p>
          <a:p>
            <a:r>
              <a:rPr lang="cs-CZ" dirty="0" smtClean="0"/>
              <a:t>chladiče např. v automobilech      </a:t>
            </a:r>
            <a:r>
              <a:rPr lang="cs-CZ" sz="1600" dirty="0" smtClean="0"/>
              <a:t>Obr. 3: Měděná trubka</a:t>
            </a:r>
            <a:endParaRPr lang="cs-CZ" sz="1600" dirty="0"/>
          </a:p>
        </p:txBody>
      </p:sp>
      <p:pic>
        <p:nvPicPr>
          <p:cNvPr id="2050" name="Picture 2" descr="C:\Users\Chalupna\Desktop\Kupra_tub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301208"/>
            <a:ext cx="2381250" cy="1247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C:\Users\Chalupna\Desktop\vvvvvv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332656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Bronz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 Slitina </a:t>
            </a:r>
            <a:r>
              <a:rPr lang="cs-CZ" b="1" dirty="0" smtClean="0"/>
              <a:t>Cu a </a:t>
            </a:r>
            <a:r>
              <a:rPr lang="cs-CZ" b="1" dirty="0" err="1" smtClean="0"/>
              <a:t>Sn</a:t>
            </a:r>
            <a:r>
              <a:rPr lang="cs-CZ" b="1" dirty="0" smtClean="0"/>
              <a:t> </a:t>
            </a:r>
            <a:r>
              <a:rPr lang="cs-CZ" dirty="0" smtClean="0"/>
              <a:t>je BRONZ</a:t>
            </a:r>
          </a:p>
          <a:p>
            <a:pPr>
              <a:buNone/>
            </a:pPr>
            <a:r>
              <a:rPr lang="cs-CZ" dirty="0" smtClean="0"/>
              <a:t>   Např. doba bronzová – nádoby, nástroje, </a:t>
            </a:r>
          </a:p>
          <a:p>
            <a:pPr>
              <a:buNone/>
            </a:pPr>
            <a:r>
              <a:rPr lang="cs-CZ" dirty="0" smtClean="0"/>
              <a:t>   zbraně. Negativní vlastnost- malá tvrdost.</a:t>
            </a:r>
          </a:p>
          <a:p>
            <a:pPr>
              <a:buNone/>
            </a:pPr>
            <a:r>
              <a:rPr lang="cs-CZ" dirty="0" smtClean="0"/>
              <a:t>  Dnes - 3. místo – bronzová medaile</a:t>
            </a:r>
          </a:p>
          <a:p>
            <a:pPr>
              <a:buNone/>
            </a:pPr>
            <a:r>
              <a:rPr lang="cs-CZ" sz="1600" dirty="0" smtClean="0"/>
              <a:t>             </a:t>
            </a:r>
          </a:p>
          <a:p>
            <a:pPr>
              <a:buNone/>
            </a:pPr>
            <a:r>
              <a:rPr lang="cs-CZ" sz="1600" dirty="0" smtClean="0"/>
              <a:t>                       Obr. 4: Zpracování bronzu                               Obr. 5: Zbraň z doby bronzové</a:t>
            </a:r>
          </a:p>
        </p:txBody>
      </p:sp>
      <p:pic>
        <p:nvPicPr>
          <p:cNvPr id="3074" name="Picture 2" descr="C:\Users\Chalupna\Desktop\Born_bronze_-_Bronze_cas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149080"/>
            <a:ext cx="2376264" cy="2376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5" name="Picture 3" descr="C:\Users\Chalupna\Desktop\401px-SMWM_-_Bronzezeit_Schwert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077072"/>
            <a:ext cx="1728192" cy="25871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C:\Users\Chalupna\Desktop\vvvvvv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404664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Mosaz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Slitina </a:t>
            </a:r>
            <a:r>
              <a:rPr lang="cs-CZ" b="1" dirty="0" smtClean="0"/>
              <a:t>Cu a </a:t>
            </a:r>
            <a:r>
              <a:rPr lang="cs-CZ" b="1" dirty="0" err="1" smtClean="0"/>
              <a:t>Zn</a:t>
            </a:r>
            <a:r>
              <a:rPr lang="cs-CZ" b="1" dirty="0" smtClean="0"/>
              <a:t> </a:t>
            </a:r>
            <a:r>
              <a:rPr lang="cs-CZ" dirty="0" smtClean="0"/>
              <a:t>– MOSAZ</a:t>
            </a:r>
          </a:p>
          <a:p>
            <a:pPr>
              <a:buNone/>
            </a:pPr>
            <a:r>
              <a:rPr lang="cs-CZ" dirty="0" smtClean="0"/>
              <a:t>Použití: slouží k výrobě bižuterie – tzv. kočičí </a:t>
            </a:r>
          </a:p>
          <a:p>
            <a:pPr>
              <a:buNone/>
            </a:pPr>
            <a:r>
              <a:rPr lang="cs-CZ" dirty="0" smtClean="0"/>
              <a:t>zlato, hudební nástroje např. trubka</a:t>
            </a:r>
          </a:p>
          <a:p>
            <a:pPr>
              <a:buNone/>
            </a:pPr>
            <a:r>
              <a:rPr lang="cs-CZ" dirty="0" smtClean="0"/>
              <a:t>Dekorativní předměty bytové doplňky např. do </a:t>
            </a:r>
          </a:p>
          <a:p>
            <a:pPr>
              <a:buNone/>
            </a:pPr>
            <a:r>
              <a:rPr lang="cs-CZ" dirty="0" smtClean="0"/>
              <a:t>koupelen                                      </a:t>
            </a:r>
            <a:r>
              <a:rPr lang="cs-CZ" sz="1600" dirty="0" smtClean="0"/>
              <a:t>Obr. 7: Mosazná konvička</a:t>
            </a:r>
          </a:p>
          <a:p>
            <a:pPr>
              <a:buNone/>
            </a:pPr>
            <a:r>
              <a:rPr lang="cs-CZ" sz="1600" dirty="0" smtClean="0"/>
              <a:t>            Obr. 6: Mosazný kohoutek</a:t>
            </a:r>
            <a:endParaRPr lang="cs-CZ" sz="1600" dirty="0"/>
          </a:p>
        </p:txBody>
      </p:sp>
      <p:pic>
        <p:nvPicPr>
          <p:cNvPr id="4098" name="Picture 2" descr="C:\Users\Chalupna\Desktop\800px-Brass_water_t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97152"/>
            <a:ext cx="2711144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099" name="Picture 3" descr="C:\Users\Chalupna\Desktop\800px-BLW_Lav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4365104"/>
            <a:ext cx="2999056" cy="22552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C:\Users\Chalupna\Desktop\vvvvvv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620688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301208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cs-CZ" sz="1800" dirty="0" smtClean="0"/>
              <a:t>Zdroje obrázků: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1: JURII. </a:t>
            </a:r>
            <a:r>
              <a:rPr lang="cs-CZ" sz="1400" i="1" dirty="0" smtClean="0"/>
              <a:t>Stříbro</a:t>
            </a:r>
            <a:r>
              <a:rPr lang="cs-CZ" sz="1400" dirty="0" smtClean="0"/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www:&lt; </a:t>
            </a:r>
            <a:r>
              <a:rPr lang="cs-CZ" sz="1400" dirty="0" smtClean="0">
                <a:hlinkClick r:id="rId2"/>
              </a:rPr>
              <a:t>http://commons.wikimedia.org/wiki/File:Silver_crystal.jpg?uselang=cs</a:t>
            </a:r>
            <a:endParaRPr lang="cs-CZ" sz="1400" dirty="0" smtClean="0"/>
          </a:p>
          <a:p>
            <a:pPr marL="274320" indent="-274320">
              <a:buNone/>
              <a:defRPr/>
            </a:pPr>
            <a:r>
              <a:rPr lang="cs-CZ" sz="1400" dirty="0" smtClean="0"/>
              <a:t>Obr. 2: JURII.</a:t>
            </a:r>
            <a:r>
              <a:rPr lang="cs-CZ" sz="1400" i="1" dirty="0" smtClean="0"/>
              <a:t> Měď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z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www:&lt;</a:t>
            </a:r>
            <a:r>
              <a:rPr lang="cs-CZ" sz="1400" dirty="0" smtClean="0">
                <a:hlinkClick r:id="rId3"/>
              </a:rPr>
              <a:t>http://commons.wikimedia.org/wiki/File:Copper.jpg?uselang=cs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3:  SAPERAUD</a:t>
            </a:r>
            <a:r>
              <a:rPr lang="cs-CZ" sz="1400" i="1" dirty="0" smtClean="0"/>
              <a:t>. Měděná trubka</a:t>
            </a:r>
            <a:r>
              <a:rPr lang="cs-CZ" sz="1400" i="1" dirty="0" smtClean="0">
                <a:latin typeface="Times New Roman"/>
                <a:cs typeface="Times New Roman"/>
              </a:rPr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www:&lt;</a:t>
            </a:r>
            <a:r>
              <a:rPr lang="cs-CZ" sz="1400" dirty="0" smtClean="0">
                <a:hlinkClick r:id="rId4"/>
              </a:rPr>
              <a:t>http://commons.wikimedia.org/wiki/File:Kupra_tubo.jpg?uselang=cs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4: TAKK. </a:t>
            </a:r>
            <a:r>
              <a:rPr lang="cs-CZ" sz="1400" i="1" dirty="0" smtClean="0"/>
              <a:t>Zpracování bronzu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www:&lt;</a:t>
            </a:r>
            <a:r>
              <a:rPr lang="cs-CZ" sz="1400" dirty="0" smtClean="0">
                <a:hlinkClick r:id="rId5"/>
              </a:rPr>
              <a:t>http://commons.wikimedia.org/wiki/File:Born_bronze_Bronze_casts.jpg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5: ROTTATEBOT. </a:t>
            </a:r>
            <a:r>
              <a:rPr lang="cs-CZ" sz="1400" i="1" dirty="0" smtClean="0"/>
              <a:t>Meč z doby bronzové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www:&lt;</a:t>
            </a:r>
            <a:r>
              <a:rPr lang="cs-CZ" sz="1400" dirty="0" smtClean="0">
                <a:hlinkClick r:id="rId6"/>
              </a:rPr>
              <a:t>http://commons.wikimedia.org/wiki/File:SMWM__Bronzezeit_Schwert_2.jpg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6: SANDSTEIN. </a:t>
            </a:r>
            <a:r>
              <a:rPr lang="cs-CZ" sz="1400" i="1" dirty="0" smtClean="0"/>
              <a:t>Mosazný kohoutek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www:&lt; </a:t>
            </a:r>
            <a:r>
              <a:rPr lang="cs-CZ" sz="1400" dirty="0" smtClean="0">
                <a:hlinkClick r:id="rId7"/>
              </a:rPr>
              <a:t>http://commons.wikimedia.org/wiki/File:Brass_water_tap.jpg?uselang=cs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Obr. 7: MIKEPELL. </a:t>
            </a:r>
            <a:r>
              <a:rPr lang="cs-CZ" sz="1400" i="1" dirty="0" smtClean="0"/>
              <a:t>Mosazná konvička</a:t>
            </a:r>
            <a:r>
              <a:rPr lang="cs-CZ" sz="1400" i="1" dirty="0" smtClean="0">
                <a:latin typeface="Times New Roman"/>
                <a:cs typeface="Times New Roman"/>
              </a:rPr>
              <a:t> </a:t>
            </a:r>
            <a:r>
              <a:rPr lang="cs-CZ" sz="1400" dirty="0" smtClean="0">
                <a:latin typeface="Times New Roman"/>
                <a:cs typeface="Times New Roman"/>
              </a:rPr>
              <a:t>[</a:t>
            </a:r>
            <a:r>
              <a:rPr lang="cs-CZ" sz="1400" dirty="0" smtClean="0"/>
              <a:t>online</a:t>
            </a:r>
            <a:r>
              <a:rPr lang="cs-CZ" sz="1400" dirty="0" smtClean="0">
                <a:latin typeface="Times New Roman"/>
                <a:cs typeface="Times New Roman"/>
              </a:rPr>
              <a:t>]. </a:t>
            </a:r>
            <a:r>
              <a:rPr lang="cs-CZ" sz="1400" dirty="0" smtClean="0"/>
              <a:t>[cit. 3-2-2013].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</a:p>
          <a:p>
            <a:pPr marL="274320" indent="-274320">
              <a:buNone/>
              <a:defRPr/>
            </a:pPr>
            <a:r>
              <a:rPr lang="cs-CZ" sz="1400" dirty="0" err="1" smtClean="0"/>
              <a:t>Commons</a:t>
            </a:r>
            <a:r>
              <a:rPr lang="cs-CZ" sz="1400" dirty="0" smtClean="0"/>
              <a:t> z www:&lt;</a:t>
            </a:r>
            <a:r>
              <a:rPr lang="cs-CZ" sz="1400" dirty="0" smtClean="0">
                <a:hlinkClick r:id="rId8"/>
              </a:rPr>
              <a:t>http://commons.wikimedia.org/wiki/File:BLW_Laver.jpg</a:t>
            </a:r>
            <a:r>
              <a:rPr lang="cs-CZ" sz="1400" dirty="0" smtClean="0"/>
              <a:t>&gt;</a:t>
            </a:r>
          </a:p>
          <a:p>
            <a:pPr marL="274320" indent="-274320">
              <a:buNone/>
              <a:defRPr/>
            </a:pPr>
            <a:r>
              <a:rPr lang="cs-CZ" sz="1400" dirty="0" smtClean="0"/>
              <a:t>  </a:t>
            </a:r>
          </a:p>
          <a:p>
            <a:pPr marL="274320" indent="-274320">
              <a:buNone/>
              <a:defRPr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BITTNER, J. a J. SEDLÁČEK. </a:t>
            </a:r>
            <a:r>
              <a:rPr lang="cs-CZ" sz="1400" i="1" dirty="0" smtClean="0">
                <a:latin typeface="Times New Roman" pitchFamily="18" charset="0"/>
                <a:cs typeface="Times New Roman" pitchFamily="18" charset="0"/>
              </a:rPr>
              <a:t>Technologie pro zubní laboranty. </a:t>
            </a:r>
            <a:r>
              <a:rPr lang="cs-CZ" sz="1400" smtClean="0">
                <a:latin typeface="Times New Roman" pitchFamily="18" charset="0"/>
                <a:cs typeface="Times New Roman" pitchFamily="18" charset="0"/>
              </a:rPr>
              <a:t>Praha: Avicenum, 1979.</a:t>
            </a:r>
            <a:endParaRPr lang="cs-CZ" sz="1400" dirty="0" smtClean="0"/>
          </a:p>
          <a:p>
            <a:pPr marL="274320" indent="-274320">
              <a:buNone/>
              <a:defRPr/>
            </a:pPr>
            <a:r>
              <a:rPr lang="cs-CZ" sz="1400" dirty="0" smtClean="0"/>
              <a:t>Autorem piktogramu kreslené dámy s ukazovátkem je Bc. Hana Chalupná.</a:t>
            </a:r>
          </a:p>
          <a:p>
            <a:pPr marL="274320" indent="-274320">
              <a:buNone/>
              <a:defRPr/>
            </a:pPr>
            <a:endParaRPr lang="cs-CZ" sz="1400" dirty="0" smtClean="0"/>
          </a:p>
          <a:p>
            <a:pPr marL="274320" indent="-274320">
              <a:buNone/>
              <a:defRPr/>
            </a:pPr>
            <a:endParaRPr lang="cs-CZ" sz="1600" dirty="0" smtClean="0"/>
          </a:p>
          <a:p>
            <a:pPr marL="274320" indent="-274320">
              <a:buNone/>
              <a:defRPr/>
            </a:pPr>
            <a:endParaRPr lang="cs-CZ" sz="1600" dirty="0" smtClean="0"/>
          </a:p>
          <a:p>
            <a:pPr marL="274320" indent="-274320">
              <a:buNone/>
              <a:defRPr/>
            </a:pPr>
            <a:endParaRPr lang="cs-CZ" sz="16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  <a:p>
            <a:pPr marL="274320" indent="-274320">
              <a:buNone/>
              <a:defRPr/>
            </a:pPr>
            <a:endParaRPr lang="cs-CZ" sz="1800" dirty="0" smtClean="0"/>
          </a:p>
        </p:txBody>
      </p:sp>
      <p:pic>
        <p:nvPicPr>
          <p:cNvPr id="4" name="Picture 2" descr="C:\Users\Chalupna\Desktop\vvvvvvv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40352" y="332656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EA4CEE7-D5B7-4DB8-A998-F5E4E80BD38E}"/>
</file>

<file path=customXml/itemProps2.xml><?xml version="1.0" encoding="utf-8"?>
<ds:datastoreItem xmlns:ds="http://schemas.openxmlformats.org/officeDocument/2006/customXml" ds:itemID="{6B37FDD9-34A6-44AC-8CA7-A9E6D76C0A34}"/>
</file>

<file path=customXml/itemProps3.xml><?xml version="1.0" encoding="utf-8"?>
<ds:datastoreItem xmlns:ds="http://schemas.openxmlformats.org/officeDocument/2006/customXml" ds:itemID="{804C7024-0DCB-46C0-86FB-D774D8D92EFA}"/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590</Words>
  <Application>Microsoft Office PowerPoint</Application>
  <PresentationFormat>Předvádění na obrazovce (4:3)</PresentationFormat>
  <Paragraphs>85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Stříbro a měď</vt:lpstr>
      <vt:lpstr>Stříbro</vt:lpstr>
      <vt:lpstr>Stříbro</vt:lpstr>
      <vt:lpstr> Měď                  Obr. 2</vt:lpstr>
      <vt:lpstr>Použití mědi</vt:lpstr>
      <vt:lpstr>Bronz</vt:lpstr>
      <vt:lpstr>Mosaz</vt:lpstr>
      <vt:lpstr>Zdroje: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Stříbro a měď</dc:title>
  <dc:creator>Chalupna</dc:creator>
  <cp:lastModifiedBy>Chalupna</cp:lastModifiedBy>
  <cp:revision>53</cp:revision>
  <dcterms:created xsi:type="dcterms:W3CDTF">2012-12-10T11:13:04Z</dcterms:created>
  <dcterms:modified xsi:type="dcterms:W3CDTF">2013-05-16T08:59:26Z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