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1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Palladium.jpg" TargetMode="External"/><Relationship Id="rId2" Type="http://schemas.openxmlformats.org/officeDocument/2006/relationships/hyperlink" Target="http://commons.wikimedia.org/wiki/File:Platinum-crystal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Tin-2.jpg" TargetMode="External"/><Relationship Id="rId5" Type="http://schemas.openxmlformats.org/officeDocument/2006/relationships/hyperlink" Target="http://commons.wikimedia.org/wiki/File:Zinc-sample.jpg?uselang=cs" TargetMode="External"/><Relationship Id="rId4" Type="http://schemas.openxmlformats.org/officeDocument/2006/relationships/hyperlink" Target="http://commons.wikimedia.org/wiki/File:Ruthenium_a_half_bar.jpg?uselang=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Platina, Paládium, Iridium, Zinek a Cín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VY_32_INOVACE_PRT.3.10</a:t>
            </a:r>
          </a:p>
          <a:p>
            <a:r>
              <a:rPr lang="cs-CZ" sz="4000" dirty="0" smtClean="0"/>
              <a:t>Datum tvorby: 01.03.2013</a:t>
            </a:r>
            <a:endParaRPr lang="cs-CZ" dirty="0" smtClean="0"/>
          </a:p>
          <a:p>
            <a:r>
              <a:rPr lang="cs-CZ" dirty="0" smtClean="0"/>
              <a:t>Vyučovací předmět, ročník, obor: Protetická technologie, 3. ročník, asistent zubního technika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Bc. Martina Nová</a:t>
            </a:r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praktického vyučování, zároveň motivuje a aktivuje žáky. 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Platina, Paládium, Iridium, Zinek a Cín</a:t>
            </a:r>
            <a:endParaRPr lang="cs-CZ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cs-CZ" dirty="0" smtClean="0"/>
              <a:t>Kovy a jejich slitiny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Platina(Pt)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328592"/>
          </a:xfrm>
        </p:spPr>
        <p:txBody>
          <a:bodyPr>
            <a:normAutofit/>
          </a:bodyPr>
          <a:lstStyle/>
          <a:p>
            <a:r>
              <a:rPr lang="cs-CZ" dirty="0" smtClean="0"/>
              <a:t>Těžká,</a:t>
            </a:r>
          </a:p>
          <a:p>
            <a:r>
              <a:rPr lang="cs-CZ" dirty="0" smtClean="0"/>
              <a:t>našedlý kov,                            </a:t>
            </a:r>
            <a:r>
              <a:rPr lang="cs-CZ" sz="1800" dirty="0" smtClean="0"/>
              <a:t>Obr. 1</a:t>
            </a:r>
          </a:p>
          <a:p>
            <a:r>
              <a:rPr lang="cs-CZ" dirty="0" smtClean="0"/>
              <a:t>bod tání je 1773°C,</a:t>
            </a:r>
          </a:p>
          <a:p>
            <a:r>
              <a:rPr lang="cs-CZ" dirty="0" smtClean="0"/>
              <a:t>tvrdší než AU a Ag (stejně tvrdý jako Cu),</a:t>
            </a:r>
          </a:p>
          <a:p>
            <a:r>
              <a:rPr lang="cs-CZ" dirty="0" smtClean="0"/>
              <a:t>pevná, kujná, tažná – dobrá tvárlivost,</a:t>
            </a:r>
          </a:p>
          <a:p>
            <a:r>
              <a:rPr lang="cs-CZ" dirty="0" smtClean="0"/>
              <a:t>chemicky mimořádně odolná (poruší ji pouze lučavka královská a vroucí kyselina sírová),</a:t>
            </a:r>
          </a:p>
          <a:p>
            <a:r>
              <a:rPr lang="cs-CZ" dirty="0" smtClean="0"/>
              <a:t>v přírodě se ryzí vyskytuje pouze v malém množství.</a:t>
            </a:r>
            <a:endParaRPr lang="cs-CZ" dirty="0"/>
          </a:p>
        </p:txBody>
      </p:sp>
      <p:pic>
        <p:nvPicPr>
          <p:cNvPr id="1026" name="Picture 2" descr="C:\Users\Chalupna\Desktop\600px-Platinum-cryst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48680"/>
            <a:ext cx="2448272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92696"/>
            <a:ext cx="7834064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Vykazuje značné katalytické vlastnosti (tj. </a:t>
            </a:r>
          </a:p>
          <a:p>
            <a:pPr>
              <a:buNone/>
            </a:pPr>
            <a:r>
              <a:rPr lang="cs-CZ" dirty="0" smtClean="0"/>
              <a:t>odolné vůči opotřebení a oxidací) a to jak ve </a:t>
            </a:r>
          </a:p>
          <a:p>
            <a:pPr>
              <a:buNone/>
            </a:pPr>
            <a:r>
              <a:rPr lang="cs-CZ" dirty="0" smtClean="0"/>
              <a:t>sloučeninách, tak i jako kovová.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Využití těchto vlastností – jemně rozptýlené </a:t>
            </a:r>
          </a:p>
          <a:p>
            <a:pPr>
              <a:buNone/>
            </a:pPr>
            <a:r>
              <a:rPr lang="cs-CZ" dirty="0" smtClean="0"/>
              <a:t>kovové platiny se využívá i </a:t>
            </a:r>
            <a:r>
              <a:rPr lang="cs-CZ" dirty="0" err="1" smtClean="0"/>
              <a:t>autokatalyzátorech</a:t>
            </a:r>
            <a:r>
              <a:rPr lang="cs-CZ" dirty="0" smtClean="0"/>
              <a:t>, </a:t>
            </a:r>
          </a:p>
          <a:p>
            <a:pPr>
              <a:buNone/>
            </a:pPr>
            <a:r>
              <a:rPr lang="cs-CZ" dirty="0" smtClean="0"/>
              <a:t>které slouží k odstranění nežádoucích látek z </a:t>
            </a:r>
          </a:p>
          <a:p>
            <a:pPr>
              <a:buNone/>
            </a:pPr>
            <a:r>
              <a:rPr lang="cs-CZ" dirty="0" smtClean="0"/>
              <a:t>výfukových plynů.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Paládium(Pd)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cs-CZ" dirty="0" smtClean="0"/>
              <a:t>Bílý kov,                                    </a:t>
            </a:r>
            <a:r>
              <a:rPr lang="cs-CZ" sz="1800" dirty="0" smtClean="0"/>
              <a:t>Obr. 2</a:t>
            </a:r>
          </a:p>
          <a:p>
            <a:r>
              <a:rPr lang="cs-CZ" dirty="0" smtClean="0"/>
              <a:t>bod tání 1555°C,</a:t>
            </a:r>
          </a:p>
          <a:p>
            <a:r>
              <a:rPr lang="cs-CZ" dirty="0" smtClean="0"/>
              <a:t>při tavení má tendenci k pohlcování vodíku,</a:t>
            </a:r>
          </a:p>
          <a:p>
            <a:r>
              <a:rPr lang="cs-CZ" dirty="0" smtClean="0"/>
              <a:t>s Au , Ag a Cu vytváří v každém poměru tuhé roztoky,</a:t>
            </a:r>
          </a:p>
          <a:p>
            <a:r>
              <a:rPr lang="cs-CZ" dirty="0" smtClean="0"/>
              <a:t>přidáním do slitiny se už  v 5 %  projeví zvýšená pevnost slitiny.</a:t>
            </a:r>
            <a:endParaRPr lang="cs-CZ" dirty="0"/>
          </a:p>
        </p:txBody>
      </p:sp>
      <p:pic>
        <p:nvPicPr>
          <p:cNvPr id="6" name="Picture 2" descr="C:\Users\Chalupna\Desktop\Pallad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836712"/>
            <a:ext cx="2127509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Iridium a Ruthenium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/>
              <a:t>Iridium: </a:t>
            </a:r>
          </a:p>
          <a:p>
            <a:r>
              <a:rPr lang="cs-CZ" dirty="0" smtClean="0"/>
              <a:t>tvrdý kov-bílá barva,     </a:t>
            </a:r>
          </a:p>
          <a:p>
            <a:r>
              <a:rPr lang="cs-CZ" dirty="0" smtClean="0"/>
              <a:t>bod tání 2400°C, zjemňuje zrno,</a:t>
            </a:r>
          </a:p>
          <a:p>
            <a:r>
              <a:rPr lang="cs-CZ" dirty="0" smtClean="0"/>
              <a:t>kombinuje se s platinou až 25 %.   </a:t>
            </a:r>
            <a:r>
              <a:rPr lang="cs-CZ" sz="1700" dirty="0" smtClean="0"/>
              <a:t>Obr. 3: Ruthenium</a:t>
            </a:r>
          </a:p>
          <a:p>
            <a:r>
              <a:rPr lang="cs-CZ" dirty="0" smtClean="0"/>
              <a:t>Vytváří velmi pevné slitiny.</a:t>
            </a:r>
          </a:p>
          <a:p>
            <a:pPr>
              <a:buNone/>
            </a:pPr>
            <a:r>
              <a:rPr lang="cs-CZ" b="1" dirty="0" smtClean="0"/>
              <a:t>Ruthenium:</a:t>
            </a:r>
          </a:p>
          <a:p>
            <a:r>
              <a:rPr lang="cs-CZ" dirty="0" smtClean="0"/>
              <a:t>bod tání 2300°C ,</a:t>
            </a:r>
          </a:p>
          <a:p>
            <a:r>
              <a:rPr lang="cs-CZ" dirty="0" smtClean="0"/>
              <a:t>šedý kov, zjemňuje zrno,</a:t>
            </a:r>
          </a:p>
          <a:p>
            <a:r>
              <a:rPr lang="cs-CZ" dirty="0" smtClean="0"/>
              <a:t>velmi tvrdý,</a:t>
            </a:r>
          </a:p>
          <a:p>
            <a:r>
              <a:rPr lang="cs-CZ" dirty="0" smtClean="0"/>
              <a:t>používá se spíše ve slitinách k napalování</a:t>
            </a:r>
          </a:p>
          <a:p>
            <a:pPr>
              <a:buNone/>
            </a:pPr>
            <a:r>
              <a:rPr lang="cs-CZ" dirty="0" smtClean="0"/>
              <a:t>    keramických hmot.</a:t>
            </a:r>
            <a:endParaRPr lang="cs-CZ" dirty="0"/>
          </a:p>
        </p:txBody>
      </p:sp>
      <p:pic>
        <p:nvPicPr>
          <p:cNvPr id="3074" name="Picture 2" descr="C:\Users\Chalupna\Desktop\Ruthenium_a_half_b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212976"/>
            <a:ext cx="2809561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Zinek a Cín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 smtClean="0"/>
              <a:t>Zinek:</a:t>
            </a:r>
          </a:p>
          <a:p>
            <a:r>
              <a:rPr lang="cs-CZ" dirty="0" smtClean="0"/>
              <a:t>bílý kov s namodralým nádechem,</a:t>
            </a:r>
          </a:p>
          <a:p>
            <a:r>
              <a:rPr lang="cs-CZ" dirty="0" smtClean="0"/>
              <a:t>bod tání 419°C – snižuje tavící teplotu,     </a:t>
            </a:r>
            <a:endParaRPr lang="cs-CZ" sz="1700" dirty="0" smtClean="0"/>
          </a:p>
          <a:p>
            <a:r>
              <a:rPr lang="cs-CZ" dirty="0" smtClean="0"/>
              <a:t>zvyšuje křehkost a tvrdost,                                </a:t>
            </a:r>
            <a:r>
              <a:rPr lang="cs-CZ" sz="1600" dirty="0" smtClean="0"/>
              <a:t>Obr. 4: Zinek</a:t>
            </a:r>
          </a:p>
          <a:p>
            <a:r>
              <a:rPr lang="cs-CZ" dirty="0" smtClean="0"/>
              <a:t>zlepšuje tekutost slitiny.</a:t>
            </a:r>
          </a:p>
          <a:p>
            <a:pPr>
              <a:buNone/>
            </a:pPr>
            <a:r>
              <a:rPr lang="cs-CZ" b="1" dirty="0" smtClean="0"/>
              <a:t>Cín:</a:t>
            </a:r>
          </a:p>
          <a:p>
            <a:r>
              <a:rPr lang="cs-CZ" dirty="0" smtClean="0"/>
              <a:t>bílý, měkký kov,</a:t>
            </a:r>
          </a:p>
          <a:p>
            <a:r>
              <a:rPr lang="cs-CZ" dirty="0" smtClean="0"/>
              <a:t>nízký bod tání 232°C,</a:t>
            </a:r>
          </a:p>
          <a:p>
            <a:r>
              <a:rPr lang="cs-CZ" dirty="0" smtClean="0"/>
              <a:t>velmi kujný- </a:t>
            </a:r>
            <a:r>
              <a:rPr lang="cs-CZ" b="1" dirty="0" smtClean="0"/>
              <a:t>cínová fólie,</a:t>
            </a:r>
          </a:p>
          <a:p>
            <a:r>
              <a:rPr lang="cs-CZ" dirty="0" smtClean="0"/>
              <a:t>zlepšuje tekutost slitiny,</a:t>
            </a:r>
          </a:p>
          <a:p>
            <a:r>
              <a:rPr lang="cs-CZ" dirty="0" smtClean="0"/>
              <a:t>součástí pájek.                               </a:t>
            </a:r>
          </a:p>
          <a:p>
            <a:r>
              <a:rPr lang="cs-CZ" sz="1700" dirty="0" smtClean="0"/>
              <a:t>                                                                                                                                                                 </a:t>
            </a:r>
            <a:r>
              <a:rPr lang="cs-CZ" sz="1800" dirty="0" smtClean="0"/>
              <a:t> </a:t>
            </a:r>
            <a:r>
              <a:rPr lang="cs-CZ" sz="1700" dirty="0" smtClean="0"/>
              <a:t>Obr. 5: Cín</a:t>
            </a:r>
            <a:endParaRPr lang="cs-CZ" sz="1700" dirty="0"/>
          </a:p>
        </p:txBody>
      </p:sp>
      <p:pic>
        <p:nvPicPr>
          <p:cNvPr id="6" name="Picture 2" descr="C:\Users\Chalupna\Desktop\784px-Zinc-samp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836712"/>
            <a:ext cx="2262032" cy="1728192"/>
          </a:xfrm>
          <a:prstGeom prst="rect">
            <a:avLst/>
          </a:prstGeom>
          <a:noFill/>
        </p:spPr>
      </p:pic>
      <p:pic>
        <p:nvPicPr>
          <p:cNvPr id="4099" name="Picture 3" descr="C:\Users\Chalupna\Desktop\Tin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78904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cs-CZ" sz="1400" dirty="0" smtClean="0"/>
              <a:t>Obr. 1: JURII. </a:t>
            </a:r>
            <a:r>
              <a:rPr lang="cs-CZ" sz="1400" i="1" dirty="0" smtClean="0"/>
              <a:t>Platina, </a:t>
            </a:r>
            <a:r>
              <a:rPr lang="cs-CZ" sz="1400" i="1" dirty="0" err="1" smtClean="0"/>
              <a:t>Wikimedia</a:t>
            </a:r>
            <a:r>
              <a:rPr lang="cs-CZ" sz="1400" dirty="0" smtClean="0"/>
              <a:t>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01-03-2013].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z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</a:t>
            </a:r>
            <a:r>
              <a:rPr lang="cs-CZ" sz="1400" dirty="0" smtClean="0"/>
              <a:t>www</a:t>
            </a:r>
            <a:r>
              <a:rPr lang="cs-CZ" sz="1400" dirty="0" smtClean="0"/>
              <a:t>:&lt;</a:t>
            </a:r>
            <a:r>
              <a:rPr lang="cs-CZ" sz="1400" dirty="0" smtClean="0">
                <a:hlinkClick r:id="rId2"/>
              </a:rPr>
              <a:t>http://commons.wikimedia.org/wiki/File:Platinum-crystals.jpg</a:t>
            </a:r>
            <a:r>
              <a:rPr lang="cs-CZ" sz="1400" b="1" dirty="0" smtClean="0">
                <a:latin typeface="Times New Roman"/>
                <a:cs typeface="Times New Roman"/>
              </a:rPr>
              <a:t>&gt; 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2: JURII. </a:t>
            </a:r>
            <a:r>
              <a:rPr lang="cs-CZ" sz="1400" i="1" dirty="0" smtClean="0"/>
              <a:t>Paládium, </a:t>
            </a:r>
            <a:r>
              <a:rPr lang="cs-CZ" sz="1400" i="1" dirty="0" err="1" smtClean="0"/>
              <a:t>Wikimedia</a:t>
            </a:r>
            <a:r>
              <a:rPr lang="cs-CZ" sz="1400" dirty="0" smtClean="0">
                <a:latin typeface="Times New Roman"/>
                <a:cs typeface="Times New Roman"/>
              </a:rPr>
              <a:t> 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01-03-2013].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z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</a:t>
            </a:r>
            <a:r>
              <a:rPr lang="cs-CZ" sz="1400" dirty="0" smtClean="0"/>
              <a:t>www</a:t>
            </a:r>
            <a:r>
              <a:rPr lang="cs-CZ" sz="1400" dirty="0" smtClean="0"/>
              <a:t>:</a:t>
            </a:r>
            <a:r>
              <a:rPr lang="cs-CZ" sz="1400" dirty="0" smtClean="0">
                <a:latin typeface="Times New Roman"/>
                <a:cs typeface="Times New Roman"/>
              </a:rPr>
              <a:t>&lt;</a:t>
            </a:r>
            <a:r>
              <a:rPr lang="cs-CZ" sz="1400" dirty="0" smtClean="0"/>
              <a:t> </a:t>
            </a:r>
            <a:r>
              <a:rPr lang="cs-CZ" sz="1400" dirty="0" smtClean="0">
                <a:hlinkClick r:id="rId3"/>
              </a:rPr>
              <a:t>http://commons.wikimedia.org/wiki/File:Palladium.jpg</a:t>
            </a:r>
            <a:r>
              <a:rPr lang="cs-CZ" sz="1400" dirty="0" smtClean="0">
                <a:latin typeface="Times New Roman"/>
                <a:cs typeface="Times New Roman"/>
              </a:rPr>
              <a:t>&gt;</a:t>
            </a:r>
            <a:endParaRPr lang="cs-CZ" sz="1400" dirty="0" smtClean="0"/>
          </a:p>
          <a:p>
            <a:pPr marL="274320" indent="-274320">
              <a:buNone/>
              <a:defRPr/>
            </a:pPr>
            <a:r>
              <a:rPr lang="cs-CZ" sz="1400" dirty="0" smtClean="0"/>
              <a:t>Obr. 3: ALCHEMIST-</a:t>
            </a:r>
            <a:r>
              <a:rPr lang="cs-CZ" sz="1400" dirty="0" err="1" smtClean="0"/>
              <a:t>hp</a:t>
            </a:r>
            <a:r>
              <a:rPr lang="cs-CZ" sz="1400" dirty="0" smtClean="0"/>
              <a:t>. Ruthenium, </a:t>
            </a:r>
            <a:r>
              <a:rPr lang="cs-CZ" sz="1400" i="1" dirty="0" err="1" smtClean="0"/>
              <a:t>Wikimedia</a:t>
            </a:r>
            <a:r>
              <a:rPr lang="cs-CZ" sz="1400" dirty="0" smtClean="0"/>
              <a:t> 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01-03-2013]. Dostupné pod licencí </a:t>
            </a:r>
            <a:r>
              <a:rPr lang="cs-CZ" sz="1400" dirty="0" err="1" smtClean="0"/>
              <a:t>Creative</a:t>
            </a:r>
            <a:endParaRPr lang="cs-CZ" sz="1400" dirty="0" smtClean="0"/>
          </a:p>
          <a:p>
            <a:pPr marL="274320" indent="-274320">
              <a:buNone/>
              <a:defRPr/>
            </a:pPr>
            <a:r>
              <a:rPr lang="cs-CZ" sz="1400" dirty="0" err="1" smtClean="0"/>
              <a:t>Commons</a:t>
            </a:r>
            <a:r>
              <a:rPr lang="cs-CZ" sz="1400" dirty="0" smtClean="0"/>
              <a:t> z </a:t>
            </a:r>
            <a:r>
              <a:rPr lang="cs-CZ" sz="1400" dirty="0" smtClean="0"/>
              <a:t>www</a:t>
            </a:r>
            <a:r>
              <a:rPr lang="cs-CZ" sz="1400" dirty="0" smtClean="0"/>
              <a:t>: </a:t>
            </a:r>
            <a:r>
              <a:rPr lang="cs-CZ" sz="1400" dirty="0" smtClean="0"/>
              <a:t>&lt;</a:t>
            </a:r>
            <a:r>
              <a:rPr lang="cs-CZ" sz="1400" dirty="0" smtClean="0">
                <a:hlinkClick r:id="rId4"/>
              </a:rPr>
              <a:t>http://commons.wikimedia.org/wiki/File:Ruthenium_a_half_bar.jpg?uselang=cs</a:t>
            </a:r>
            <a:r>
              <a:rPr lang="cs-CZ" sz="1400" dirty="0" smtClean="0">
                <a:latin typeface="Times New Roman"/>
                <a:cs typeface="Times New Roman"/>
              </a:rPr>
              <a:t>&gt;</a:t>
            </a:r>
            <a:endParaRPr lang="cs-CZ" sz="1600" dirty="0" smtClean="0"/>
          </a:p>
          <a:p>
            <a:pPr marL="274320" indent="-274320">
              <a:buNone/>
              <a:defRPr/>
            </a:pPr>
            <a:r>
              <a:rPr lang="cs-CZ" sz="1400" dirty="0" smtClean="0"/>
              <a:t>Obr. 4: BEN MILLS. </a:t>
            </a:r>
            <a:r>
              <a:rPr lang="cs-CZ" sz="1400" i="1" dirty="0" err="1" smtClean="0"/>
              <a:t>Zinc</a:t>
            </a:r>
            <a:r>
              <a:rPr lang="cs-CZ" sz="1400" i="1" dirty="0" smtClean="0"/>
              <a:t> sample, </a:t>
            </a:r>
            <a:r>
              <a:rPr lang="cs-CZ" sz="1400" i="1" dirty="0" err="1" smtClean="0"/>
              <a:t>Wikimedia</a:t>
            </a:r>
            <a:r>
              <a:rPr lang="cs-CZ" sz="1400" i="1" dirty="0" smtClean="0"/>
              <a:t>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01-03-2013].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z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</a:t>
            </a:r>
            <a:r>
              <a:rPr lang="cs-CZ" sz="1400" dirty="0" smtClean="0"/>
              <a:t>www</a:t>
            </a:r>
            <a:r>
              <a:rPr lang="cs-CZ" sz="1400" dirty="0" smtClean="0"/>
              <a:t>:&lt;</a:t>
            </a:r>
            <a:r>
              <a:rPr lang="cs-CZ" sz="1400" dirty="0" smtClean="0">
                <a:hlinkClick r:id="rId5"/>
              </a:rPr>
              <a:t>http://commons.wikimedia.org/wiki/File:Zinc-sample.jpg?uselang=cs</a:t>
            </a:r>
            <a:r>
              <a:rPr lang="cs-CZ" sz="1400" dirty="0" smtClean="0">
                <a:latin typeface="Times New Roman"/>
                <a:cs typeface="Times New Roman"/>
              </a:rPr>
              <a:t>&gt;</a:t>
            </a:r>
            <a:endParaRPr lang="cs-CZ" sz="1400" dirty="0" smtClean="0"/>
          </a:p>
          <a:p>
            <a:pPr marL="274320" indent="-274320">
              <a:buNone/>
              <a:defRPr/>
            </a:pPr>
            <a:r>
              <a:rPr lang="cs-CZ" sz="1400" dirty="0" smtClean="0"/>
              <a:t>Obr. 5: JURII. </a:t>
            </a:r>
            <a:r>
              <a:rPr lang="cs-CZ" sz="1400" i="1" dirty="0" smtClean="0"/>
              <a:t>Cín, </a:t>
            </a:r>
            <a:r>
              <a:rPr lang="cs-CZ" sz="1400" i="1" dirty="0" err="1" smtClean="0"/>
              <a:t>Wikimedia</a:t>
            </a:r>
            <a:r>
              <a:rPr lang="cs-CZ" sz="1400" dirty="0" smtClean="0"/>
              <a:t>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01-03-2013].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z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</a:t>
            </a:r>
            <a:r>
              <a:rPr lang="cs-CZ" sz="1400" dirty="0" smtClean="0"/>
              <a:t>www</a:t>
            </a:r>
            <a:r>
              <a:rPr lang="cs-CZ" sz="1400" dirty="0" smtClean="0"/>
              <a:t>:&lt;</a:t>
            </a:r>
            <a:r>
              <a:rPr lang="cs-CZ" sz="1400" dirty="0" smtClean="0">
                <a:hlinkClick r:id="rId6"/>
              </a:rPr>
              <a:t>http://commons.wikimedia.org/wiki/File:Tin-2.jpg</a:t>
            </a:r>
            <a:r>
              <a:rPr lang="cs-CZ" sz="1400" dirty="0" smtClean="0">
                <a:latin typeface="Times New Roman"/>
                <a:cs typeface="Times New Roman"/>
              </a:rPr>
              <a:t>&gt;</a:t>
            </a:r>
            <a:endParaRPr lang="cs-CZ" sz="1400" dirty="0" smtClean="0"/>
          </a:p>
          <a:p>
            <a:pPr marL="274320" indent="-274320">
              <a:buNone/>
              <a:defRPr/>
            </a:pPr>
            <a:endParaRPr lang="cs-CZ" sz="1600" dirty="0" smtClean="0"/>
          </a:p>
          <a:p>
            <a:pPr marL="274320" indent="-274320">
              <a:buNone/>
              <a:defRPr/>
            </a:pPr>
            <a:r>
              <a:rPr lang="cs-CZ" sz="1600" dirty="0" smtClean="0"/>
              <a:t>Publikace:</a:t>
            </a:r>
          </a:p>
          <a:p>
            <a:pPr>
              <a:buFont typeface="Arial" charset="0"/>
              <a:buNone/>
              <a:defRPr/>
            </a:pPr>
            <a:r>
              <a:rPr lang="cs-CZ" sz="1600" dirty="0" smtClean="0"/>
              <a:t>HUBÁLKOVÁ, H. a  J. KRŇOULOVÁ.</a:t>
            </a:r>
            <a:r>
              <a:rPr lang="cs-CZ" sz="1600" i="1" dirty="0" smtClean="0"/>
              <a:t> Materiály a technologie v protetickém zubním</a:t>
            </a:r>
          </a:p>
          <a:p>
            <a:pPr>
              <a:buFont typeface="Arial" charset="0"/>
              <a:buNone/>
              <a:defRPr/>
            </a:pPr>
            <a:r>
              <a:rPr lang="cs-CZ" sz="1600" i="1" dirty="0" smtClean="0"/>
              <a:t>lékařství</a:t>
            </a:r>
            <a:r>
              <a:rPr lang="cs-CZ" sz="1600" dirty="0" smtClean="0"/>
              <a:t>. 1. vyd. Praha: Galén, 2009. ISBN 978-80-7262-581-9.</a:t>
            </a:r>
            <a:endParaRPr lang="cs-CZ" sz="1600" i="1" dirty="0" smtClean="0"/>
          </a:p>
          <a:p>
            <a:pPr marL="274320" indent="-274320">
              <a:buNone/>
              <a:defRPr/>
            </a:pPr>
            <a:endParaRPr lang="cs-CZ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C00160E-087E-4EBD-958B-E70F71902E02}"/>
</file>

<file path=customXml/itemProps2.xml><?xml version="1.0" encoding="utf-8"?>
<ds:datastoreItem xmlns:ds="http://schemas.openxmlformats.org/officeDocument/2006/customXml" ds:itemID="{38C018F7-4B04-4D7B-9DBD-1639B588EBD8}"/>
</file>

<file path=customXml/itemProps3.xml><?xml version="1.0" encoding="utf-8"?>
<ds:datastoreItem xmlns:ds="http://schemas.openxmlformats.org/officeDocument/2006/customXml" ds:itemID="{784EFA3D-3804-452B-9523-C7F33A54D8FF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264</TotalTime>
  <Words>563</Words>
  <Application>Microsoft Office PowerPoint</Application>
  <PresentationFormat>Předvádění na obrazovce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Platina, Paládium, Iridium, Zinek a Cín</vt:lpstr>
      <vt:lpstr>Platina(Pt)</vt:lpstr>
      <vt:lpstr>Snímek 4</vt:lpstr>
      <vt:lpstr>Paládium(Pd)</vt:lpstr>
      <vt:lpstr>Iridium a Ruthenium</vt:lpstr>
      <vt:lpstr>Zinek a Cín</vt:lpstr>
      <vt:lpstr>Zdroje: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Platina, Paládium, Iridium, Zinek a Cín</dc:title>
  <dc:creator>Chalupna</dc:creator>
  <cp:lastModifiedBy>Chalupna</cp:lastModifiedBy>
  <cp:revision>27</cp:revision>
  <dcterms:created xsi:type="dcterms:W3CDTF">2012-12-10T11:13:04Z</dcterms:created>
  <dcterms:modified xsi:type="dcterms:W3CDTF">2013-04-17T19:00:26Z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