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BD666C-D558-49AA-BDFE-D93FB2EC6A90}" type="datetimeFigureOut">
              <a:rPr lang="cs-CZ" smtClean="0"/>
              <a:pPr/>
              <a:t>9.4.2013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zuby.cz/korunky/iii-typy-korunek.html" TargetMode="External"/><Relationship Id="rId2" Type="http://schemas.openxmlformats.org/officeDocument/2006/relationships/hyperlink" Target="http://www.safina.cz/produkty-pro-koncove-zakazniky/dentalni-material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2060848"/>
            <a:ext cx="8435280" cy="4536504"/>
          </a:xfrm>
        </p:spPr>
        <p:txBody>
          <a:bodyPr>
            <a:normAutofit fontScale="70000" lnSpcReduction="20000"/>
          </a:bodyPr>
          <a:lstStyle/>
          <a:p>
            <a:r>
              <a:rPr lang="cs-CZ" sz="4000" dirty="0" smtClean="0">
                <a:latin typeface="+mj-lt"/>
              </a:rPr>
              <a:t>Název školy: </a:t>
            </a:r>
            <a:r>
              <a:rPr lang="cs-CZ" dirty="0" smtClean="0">
                <a:latin typeface="+mj-lt"/>
              </a:rPr>
              <a:t>Střední zdravotnická škola a vyšší odborná škola zdravotnická Karlovy Vary</a:t>
            </a:r>
          </a:p>
          <a:p>
            <a:r>
              <a:rPr lang="cs-CZ" dirty="0" smtClean="0">
                <a:latin typeface="+mj-lt"/>
              </a:rPr>
              <a:t>Číslo projektu: CZ.1.07/1.5.00/34.0953 </a:t>
            </a:r>
          </a:p>
          <a:p>
            <a:r>
              <a:rPr lang="cs-CZ" sz="4000" dirty="0" smtClean="0">
                <a:latin typeface="+mj-lt"/>
              </a:rPr>
              <a:t>Vzdělávací materiál: Zlaté slitiny</a:t>
            </a:r>
            <a:endParaRPr lang="cs-CZ" sz="3600" dirty="0" smtClean="0">
              <a:latin typeface="+mj-lt"/>
            </a:endParaRPr>
          </a:p>
          <a:p>
            <a:pPr>
              <a:buNone/>
            </a:pPr>
            <a:r>
              <a:rPr lang="cs-CZ" dirty="0" smtClean="0">
                <a:latin typeface="+mj-lt"/>
              </a:rPr>
              <a:t>       Šablona III/2 Inovace a zkvalitnění výuky prostřednictvím ICT</a:t>
            </a:r>
          </a:p>
          <a:p>
            <a:r>
              <a:rPr lang="cs-CZ" sz="4000" dirty="0" smtClean="0">
                <a:latin typeface="+mj-lt"/>
              </a:rPr>
              <a:t>Název materiálu: </a:t>
            </a:r>
            <a:r>
              <a:rPr lang="cs-CZ" dirty="0" smtClean="0">
                <a:latin typeface="+mj-lt"/>
              </a:rPr>
              <a:t>VY_32_INOVACE_PRT.3.11</a:t>
            </a:r>
          </a:p>
          <a:p>
            <a:r>
              <a:rPr lang="cs-CZ" sz="4000" dirty="0" smtClean="0">
                <a:latin typeface="+mj-lt"/>
              </a:rPr>
              <a:t>Datum tvorby: </a:t>
            </a:r>
            <a:r>
              <a:rPr lang="cs-CZ" sz="3100" dirty="0" smtClean="0">
                <a:latin typeface="+mj-lt"/>
              </a:rPr>
              <a:t>08.03.2013</a:t>
            </a:r>
          </a:p>
          <a:p>
            <a:r>
              <a:rPr lang="cs-CZ" dirty="0" smtClean="0">
                <a:latin typeface="+mj-lt"/>
              </a:rPr>
              <a:t>Vyučovací předmět, ročník, obor: Protetická technologie, 3. ročník, Asistent zubního technika</a:t>
            </a:r>
          </a:p>
          <a:p>
            <a:r>
              <a:rPr lang="cs-CZ" sz="4000" dirty="0" smtClean="0">
                <a:latin typeface="+mj-lt"/>
              </a:rPr>
              <a:t>Autor: </a:t>
            </a:r>
            <a:r>
              <a:rPr lang="cs-CZ" dirty="0" smtClean="0">
                <a:latin typeface="+mj-lt"/>
              </a:rPr>
              <a:t>Bc. Martina Nová</a:t>
            </a:r>
          </a:p>
          <a:p>
            <a:r>
              <a:rPr lang="cs-CZ" sz="4000" dirty="0" smtClean="0">
                <a:latin typeface="+mj-lt"/>
              </a:rPr>
              <a:t>Anotace:</a:t>
            </a:r>
            <a:r>
              <a:rPr lang="cs-CZ" sz="2800" dirty="0" smtClean="0">
                <a:latin typeface="+mj-lt"/>
              </a:rPr>
              <a:t> Vzdělávací materiál využívá ICT při výuce a tím inovuje výuku protetické technologie. Seznamuje žáky s protetickými slitinami na bázi zlata, s jejich základním rozdělením a českými výrobky.</a:t>
            </a:r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260350"/>
            <a:ext cx="7489825" cy="1566863"/>
          </a:xfr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None/>
              <a:defRPr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HUBÁLKOVÁ, H. a  J. KRŇOULOVÁ.</a:t>
            </a:r>
            <a:r>
              <a:rPr lang="cs-CZ" sz="1800" i="1" dirty="0" smtClean="0">
                <a:latin typeface="Times New Roman" pitchFamily="18" charset="0"/>
                <a:cs typeface="Times New Roman" pitchFamily="18" charset="0"/>
              </a:rPr>
              <a:t> Materiály a technologie v protetickém zubním</a:t>
            </a:r>
          </a:p>
          <a:p>
            <a:pPr>
              <a:buFont typeface="Arial" charset="0"/>
              <a:buNone/>
              <a:defRPr/>
            </a:pPr>
            <a:r>
              <a:rPr lang="cs-CZ" sz="1800" i="1" dirty="0" smtClean="0">
                <a:latin typeface="Times New Roman" pitchFamily="18" charset="0"/>
                <a:cs typeface="Times New Roman" pitchFamily="18" charset="0"/>
              </a:rPr>
              <a:t>lékařství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. 1. vyd. Praha: Galén, 2009. ISBN 978-80-7262-581-9. </a:t>
            </a:r>
          </a:p>
          <a:p>
            <a:pPr>
              <a:buFont typeface="Arial" charset="0"/>
              <a:buNone/>
              <a:defRPr/>
            </a:pPr>
            <a:r>
              <a:rPr lang="cs-CZ" sz="1800" smtClean="0">
                <a:latin typeface="Times New Roman" pitchFamily="18" charset="0"/>
                <a:cs typeface="Times New Roman" pitchFamily="18" charset="0"/>
              </a:rPr>
              <a:t>SAFINA, 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dentální materiály</a:t>
            </a:r>
            <a:r>
              <a:rPr lang="cs-CZ" sz="1800" dirty="0" smtClean="0">
                <a:latin typeface="Times New Roman"/>
                <a:cs typeface="Times New Roman"/>
              </a:rPr>
              <a:t> [online] 2010.[cit. 2013-08-03]. Dostupné z www:</a:t>
            </a:r>
          </a:p>
          <a:p>
            <a:pPr>
              <a:buFont typeface="Arial" charset="0"/>
              <a:buNone/>
              <a:defRPr/>
            </a:pPr>
            <a:r>
              <a:rPr lang="cs-CZ" sz="1800" dirty="0" smtClean="0">
                <a:latin typeface="Times New Roman"/>
                <a:cs typeface="Times New Roman"/>
              </a:rPr>
              <a:t>&lt; 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http://www.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safina.cz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/produkty-pro-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koncove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-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zakazniky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/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dentalni</a:t>
            </a:r>
            <a:r>
              <a:rPr lang="cs-CZ" sz="1800" dirty="0" smtClean="0">
                <a:latin typeface="Times New Roman"/>
                <a:cs typeface="Times New Roman"/>
                <a:hlinkClick r:id="rId2"/>
              </a:rPr>
              <a:t>-</a:t>
            </a:r>
            <a:r>
              <a:rPr lang="cs-CZ" sz="1800" dirty="0" err="1" smtClean="0">
                <a:latin typeface="Times New Roman"/>
                <a:cs typeface="Times New Roman"/>
                <a:hlinkClick r:id="rId2"/>
              </a:rPr>
              <a:t>materialy</a:t>
            </a:r>
            <a:r>
              <a:rPr lang="cs-CZ" sz="1800" dirty="0" smtClean="0">
                <a:latin typeface="Times New Roman"/>
                <a:cs typeface="Times New Roman"/>
              </a:rPr>
              <a:t>&gt;</a:t>
            </a:r>
          </a:p>
          <a:p>
            <a:pPr>
              <a:buFont typeface="Arial" charset="0"/>
              <a:buNone/>
              <a:defRPr/>
            </a:pP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Obr. 1, 2: Zuby. </a:t>
            </a:r>
            <a:r>
              <a:rPr lang="cs-CZ" sz="1800" dirty="0" err="1" smtClean="0">
                <a:latin typeface="Times New Roman" pitchFamily="18" charset="0"/>
                <a:cs typeface="Times New Roman" pitchFamily="18" charset="0"/>
              </a:rPr>
              <a:t>cz</a:t>
            </a:r>
            <a:r>
              <a:rPr lang="cs-CZ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cs-CZ" sz="1800" i="1" dirty="0" smtClean="0">
                <a:latin typeface="Times New Roman" pitchFamily="18" charset="0"/>
                <a:cs typeface="Times New Roman" pitchFamily="18" charset="0"/>
              </a:rPr>
              <a:t>Typy korunek </a:t>
            </a:r>
            <a:r>
              <a:rPr lang="cs-CZ" sz="1800" dirty="0" smtClean="0">
                <a:latin typeface="Times New Roman"/>
                <a:cs typeface="Times New Roman"/>
              </a:rPr>
              <a:t>[online] 2010.[cit. 2013-08-03]. Dostupné z </a:t>
            </a:r>
          </a:p>
          <a:p>
            <a:pPr>
              <a:buFont typeface="Arial" charset="0"/>
              <a:buNone/>
              <a:defRPr/>
            </a:pPr>
            <a:r>
              <a:rPr lang="cs-CZ" sz="1800" dirty="0" smtClean="0">
                <a:latin typeface="Times New Roman"/>
                <a:cs typeface="Times New Roman"/>
              </a:rPr>
              <a:t>www:&lt;</a:t>
            </a:r>
            <a:r>
              <a:rPr lang="cs-CZ" sz="18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http://www.zuby.</a:t>
            </a:r>
            <a:r>
              <a:rPr lang="cs-CZ" sz="1800" i="1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cz</a:t>
            </a:r>
            <a:r>
              <a:rPr lang="cs-CZ" sz="18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/korunky/</a:t>
            </a:r>
            <a:r>
              <a:rPr lang="cs-CZ" sz="1800" i="1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iii</a:t>
            </a:r>
            <a:r>
              <a:rPr lang="cs-CZ" sz="1800" i="1" dirty="0" smtClean="0">
                <a:latin typeface="Times New Roman" pitchFamily="18" charset="0"/>
                <a:cs typeface="Times New Roman" pitchFamily="18" charset="0"/>
                <a:hlinkClick r:id="rId3"/>
              </a:rPr>
              <a:t>-typy-korunek.</a:t>
            </a:r>
            <a:r>
              <a:rPr lang="cs-CZ" sz="1800" i="1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html</a:t>
            </a:r>
            <a:r>
              <a:rPr lang="cs-CZ" sz="1800" i="1" dirty="0" smtClean="0">
                <a:latin typeface="Times New Roman"/>
                <a:cs typeface="Times New Roman"/>
              </a:rPr>
              <a:t>&gt;</a:t>
            </a:r>
            <a:r>
              <a:rPr lang="cs-CZ" sz="1800" dirty="0" smtClean="0">
                <a:latin typeface="Times New Roman"/>
                <a:cs typeface="Times New Roman"/>
              </a:rPr>
              <a:t>autor neuveden</a:t>
            </a:r>
            <a:endParaRPr lang="cs-CZ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charset="0"/>
              <a:buNone/>
              <a:defRPr/>
            </a:pPr>
            <a:endParaRPr lang="cs-CZ" sz="1800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cs-CZ" b="1" dirty="0" smtClean="0">
                <a:solidFill>
                  <a:schemeClr val="accent1">
                    <a:lumMod val="75000"/>
                  </a:schemeClr>
                </a:solidFill>
              </a:rPr>
              <a:t>Zlaté slitiny</a:t>
            </a:r>
            <a:endParaRPr lang="cs-CZ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Kovy a jejich slitiny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Vlastnosti zlatých slitin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3200" dirty="0" smtClean="0">
                <a:latin typeface="+mj-lt"/>
              </a:rPr>
              <a:t>1. Zlaté slitiny mají sklon k tvorbě větších zrn – tvorba menších zrn – přidáním Iridia a Rhodia v množství 0,3 % </a:t>
            </a:r>
            <a:r>
              <a:rPr lang="cs-CZ" sz="3200" dirty="0" smtClean="0">
                <a:latin typeface="+mj-lt"/>
                <a:cs typeface="Times New Roman"/>
              </a:rPr>
              <a:t>= počet zrn stoupne a zlepšují se mechanické vlastnosti.</a:t>
            </a:r>
          </a:p>
          <a:p>
            <a:pPr>
              <a:buNone/>
            </a:pPr>
            <a:r>
              <a:rPr lang="cs-CZ" sz="3200" dirty="0" smtClean="0">
                <a:latin typeface="+mj-lt"/>
                <a:cs typeface="Times New Roman"/>
              </a:rPr>
              <a:t>2. Zlaté slitiny mají vytvrzovací schopnost.</a:t>
            </a:r>
          </a:p>
          <a:p>
            <a:pPr>
              <a:buNone/>
            </a:pPr>
            <a:endParaRPr lang="cs-CZ" sz="2000" dirty="0" smtClean="0">
              <a:latin typeface="+mj-lt"/>
              <a:cs typeface="Times New Roman"/>
            </a:endParaRPr>
          </a:p>
          <a:p>
            <a:pPr>
              <a:buNone/>
            </a:pPr>
            <a:r>
              <a:rPr lang="cs-CZ" sz="2000" dirty="0" smtClean="0">
                <a:latin typeface="Times New Roman" pitchFamily="18" charset="0"/>
                <a:cs typeface="Times New Roman" pitchFamily="18" charset="0"/>
              </a:rPr>
              <a:t>                            Obr. 1</a:t>
            </a:r>
            <a:endParaRPr lang="cs-CZ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Users\Chalupna\Desktop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725144"/>
            <a:ext cx="3024336" cy="183140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Dělení zlatých slitin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340768"/>
            <a:ext cx="8964488" cy="5256584"/>
          </a:xfrm>
        </p:spPr>
        <p:txBody>
          <a:bodyPr>
            <a:normAutofit fontScale="92500"/>
          </a:bodyPr>
          <a:lstStyle/>
          <a:p>
            <a:pPr>
              <a:buNone/>
            </a:pPr>
            <a:endParaRPr lang="cs-CZ" b="1" dirty="0" smtClean="0"/>
          </a:p>
          <a:p>
            <a:pPr>
              <a:buNone/>
            </a:pPr>
            <a:endParaRPr lang="cs-CZ" sz="3200" b="1" dirty="0" smtClean="0">
              <a:latin typeface="+mj-lt"/>
            </a:endParaRPr>
          </a:p>
          <a:p>
            <a:pPr>
              <a:buNone/>
            </a:pPr>
            <a:r>
              <a:rPr lang="cs-CZ" sz="3200" b="1" dirty="0" smtClean="0">
                <a:latin typeface="+mj-lt"/>
              </a:rPr>
              <a:t>1. Měkké slitiny </a:t>
            </a:r>
            <a:r>
              <a:rPr lang="cs-CZ" sz="3200" dirty="0" smtClean="0">
                <a:latin typeface="+mj-lt"/>
              </a:rPr>
              <a:t>- vhodné pro mechanicky nenamáhané inleje - obsah zlata max. 85 %.</a:t>
            </a:r>
          </a:p>
          <a:p>
            <a:pPr>
              <a:buNone/>
            </a:pPr>
            <a:r>
              <a:rPr lang="cs-CZ" sz="3200" b="1" dirty="0" smtClean="0">
                <a:latin typeface="+mj-lt"/>
              </a:rPr>
              <a:t>2. Středně tvrdé slitiny - </a:t>
            </a:r>
            <a:r>
              <a:rPr lang="cs-CZ" sz="3200" dirty="0" err="1" smtClean="0">
                <a:latin typeface="+mj-lt"/>
              </a:rPr>
              <a:t>onleje</a:t>
            </a:r>
            <a:r>
              <a:rPr lang="cs-CZ" sz="3200" dirty="0" smtClean="0">
                <a:latin typeface="+mj-lt"/>
              </a:rPr>
              <a:t>, MOD inleje max.       obsah zlata 75 %.</a:t>
            </a:r>
          </a:p>
          <a:p>
            <a:pPr>
              <a:buNone/>
            </a:pPr>
            <a:r>
              <a:rPr lang="cs-CZ" sz="3200" b="1" dirty="0" smtClean="0">
                <a:latin typeface="+mj-lt"/>
              </a:rPr>
              <a:t>3. Tvrdé slitiny </a:t>
            </a:r>
            <a:r>
              <a:rPr lang="cs-CZ" sz="3200" dirty="0" smtClean="0">
                <a:latin typeface="+mj-lt"/>
              </a:rPr>
              <a:t>– velká zátěž, korunky, malé můstky. Obsah zlata do 70 %.</a:t>
            </a:r>
          </a:p>
          <a:p>
            <a:pPr>
              <a:buNone/>
            </a:pPr>
            <a:r>
              <a:rPr lang="cs-CZ" sz="3200" b="1" dirty="0" smtClean="0">
                <a:latin typeface="+mj-lt"/>
              </a:rPr>
              <a:t>4. Velmi tvrdé slitiny </a:t>
            </a:r>
            <a:r>
              <a:rPr lang="cs-CZ" sz="3200" dirty="0" smtClean="0">
                <a:latin typeface="+mj-lt"/>
              </a:rPr>
              <a:t>- fazetové korunky, rozsáhlé můstky, kombinované náhrady. Obsah zlata do 65 %.</a:t>
            </a:r>
            <a:endParaRPr lang="cs-CZ" sz="3200" dirty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Zlaté slitiny české výroby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92252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cs-CZ" sz="3200" b="1" dirty="0" smtClean="0">
                <a:latin typeface="+mj-lt"/>
              </a:rPr>
              <a:t>1. Slitina A </a:t>
            </a:r>
            <a:r>
              <a:rPr lang="cs-CZ" sz="3200" dirty="0" smtClean="0">
                <a:latin typeface="+mj-lt"/>
              </a:rPr>
              <a:t>– zlaté slitiny s vysokým obsahem zlata a slitiny </a:t>
            </a:r>
            <a:r>
              <a:rPr lang="cs-CZ" sz="3200" dirty="0" err="1" smtClean="0">
                <a:latin typeface="+mj-lt"/>
              </a:rPr>
              <a:t>zlatoplatinové</a:t>
            </a:r>
            <a:r>
              <a:rPr lang="cs-CZ" sz="3200" dirty="0" smtClean="0">
                <a:latin typeface="+mj-lt"/>
              </a:rPr>
              <a:t>.</a:t>
            </a:r>
            <a:endParaRPr lang="cs-CZ" sz="3200" dirty="0" smtClean="0">
              <a:latin typeface="+mj-lt"/>
            </a:endParaRPr>
          </a:p>
          <a:p>
            <a:pPr>
              <a:buNone/>
            </a:pPr>
            <a:r>
              <a:rPr lang="cs-CZ" sz="3200" b="1" dirty="0" smtClean="0">
                <a:latin typeface="+mj-lt"/>
              </a:rPr>
              <a:t>2. Slitiny skupiny B </a:t>
            </a:r>
            <a:r>
              <a:rPr lang="cs-CZ" sz="3200" dirty="0" smtClean="0">
                <a:latin typeface="+mj-lt"/>
              </a:rPr>
              <a:t>– </a:t>
            </a:r>
            <a:r>
              <a:rPr lang="cs-CZ" sz="3200" dirty="0" err="1" smtClean="0">
                <a:latin typeface="+mj-lt"/>
              </a:rPr>
              <a:t>zlatopaládiové</a:t>
            </a:r>
            <a:r>
              <a:rPr lang="cs-CZ" sz="3200" dirty="0" smtClean="0">
                <a:latin typeface="+mj-lt"/>
              </a:rPr>
              <a:t>.</a:t>
            </a:r>
            <a:endParaRPr lang="cs-CZ" sz="3200" dirty="0" smtClean="0">
              <a:latin typeface="+mj-lt"/>
            </a:endParaRPr>
          </a:p>
          <a:p>
            <a:pPr>
              <a:buNone/>
            </a:pPr>
            <a:r>
              <a:rPr lang="cs-CZ" sz="3200" b="1" dirty="0" smtClean="0">
                <a:latin typeface="+mj-lt"/>
              </a:rPr>
              <a:t>3. Plechy a dráty </a:t>
            </a:r>
            <a:r>
              <a:rPr lang="cs-CZ" sz="3200" dirty="0" smtClean="0">
                <a:latin typeface="+mj-lt"/>
              </a:rPr>
              <a:t>– zhotovení přesných zásuvných spojů (plech), dráty pro retenční ramena kombinovaných spon a v ortodoncii. Struktura plechu a drátu je vláknitá, což je dáno továrním zpracováním za studena – tažením.</a:t>
            </a:r>
            <a:endParaRPr lang="cs-CZ" sz="3200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Slitiny skupiny 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88840"/>
            <a:ext cx="8820472" cy="468052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Jsou to ternární skupiny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Au, Ag a Cu.       </a:t>
            </a:r>
            <a:r>
              <a:rPr lang="cs-CZ" sz="1900" dirty="0" smtClean="0">
                <a:latin typeface="Times New Roman" pitchFamily="18" charset="0"/>
                <a:cs typeface="Times New Roman" pitchFamily="18" charset="0"/>
              </a:rPr>
              <a:t>Obr. 2          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Mají</a:t>
            </a:r>
            <a:r>
              <a:rPr lang="cs-C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žlutější</a:t>
            </a:r>
            <a:r>
              <a:rPr lang="cs-C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barvu.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Obsah zlata v této skupině nesmí klesnout pod 750 tisícin.</a:t>
            </a:r>
          </a:p>
          <a:p>
            <a:pPr>
              <a:buNone/>
            </a:pPr>
            <a:r>
              <a:rPr lang="cs-CZ" u="sng" dirty="0" smtClean="0">
                <a:latin typeface="Times New Roman" pitchFamily="18" charset="0"/>
                <a:cs typeface="Times New Roman" pitchFamily="18" charset="0"/>
              </a:rPr>
              <a:t>Dělení: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1. ryzí zlato,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22karátová zlatá slitina,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Au 91,5 %; Ag 4 %; Cu 4, 5 %;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nízká pevnost. Indikace: korunky, malé můstky. Licí tep. 1110°C.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3. 20karátová zlatá slitina,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18karátová </a:t>
            </a:r>
            <a:r>
              <a:rPr lang="cs-CZ" b="1" dirty="0" err="1" smtClean="0">
                <a:latin typeface="Times New Roman" pitchFamily="18" charset="0"/>
                <a:cs typeface="Times New Roman" pitchFamily="18" charset="0"/>
              </a:rPr>
              <a:t>zlatoplatinová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slitina,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Au</a:t>
            </a:r>
            <a:r>
              <a:rPr lang="cs-CZ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74,3%; Ag 8, 3 %, Pt 6 %; Cu 11, 4%; Licí tep. 1110°C.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Indikace: náročné a zatěžované odlitky náhrad zubů. 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 descr="C:\Users\Chalupna\Desktop\im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1268760"/>
            <a:ext cx="2304261" cy="14401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Slitiny skupiny B </a:t>
            </a:r>
            <a:r>
              <a:rPr lang="cs-CZ" sz="3200" dirty="0" err="1" smtClean="0"/>
              <a:t>zlatopaládiové</a:t>
            </a:r>
            <a:r>
              <a:rPr lang="cs-CZ" sz="3200" dirty="0" smtClean="0"/>
              <a:t> slitiny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589864"/>
          </a:xfrm>
        </p:spPr>
        <p:txBody>
          <a:bodyPr>
            <a:noAutofit/>
          </a:bodyPr>
          <a:lstStyle/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Slitiny mají </a:t>
            </a:r>
            <a:r>
              <a:rPr lang="cs-CZ" sz="3200" dirty="0" err="1" smtClean="0">
                <a:latin typeface="Times New Roman" pitchFamily="18" charset="0"/>
                <a:cs typeface="Times New Roman" pitchFamily="18" charset="0"/>
              </a:rPr>
              <a:t>našedlejší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 barvu než slitiny </a:t>
            </a:r>
            <a:r>
              <a:rPr lang="cs-CZ" sz="3200" dirty="0" err="1" smtClean="0">
                <a:latin typeface="Times New Roman" pitchFamily="18" charset="0"/>
                <a:cs typeface="Times New Roman" pitchFamily="18" charset="0"/>
              </a:rPr>
              <a:t>sk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. A</a:t>
            </a:r>
          </a:p>
          <a:p>
            <a:r>
              <a:rPr lang="cs-CZ" sz="3200" b="1" dirty="0" smtClean="0">
                <a:latin typeface="Times New Roman" pitchFamily="18" charset="0"/>
                <a:cs typeface="Times New Roman" pitchFamily="18" charset="0"/>
              </a:rPr>
              <a:t>1. AURIX L I. - 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65 % Au, 20 %Ag, 9 % Cu, 3 % Pd, 1,3 % Pt.</a:t>
            </a:r>
          </a:p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Licí teplota 1050°C.</a:t>
            </a:r>
          </a:p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Žlutá slitina – taví se s pomocí tavidla AUROL.</a:t>
            </a:r>
          </a:p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Náchylná k pohlcování plynů.</a:t>
            </a:r>
          </a:p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Odlitek může být ohrožen plynovou </a:t>
            </a:r>
            <a:r>
              <a:rPr lang="cs-CZ" sz="3200" dirty="0" err="1" smtClean="0">
                <a:latin typeface="Times New Roman" pitchFamily="18" charset="0"/>
                <a:cs typeface="Times New Roman" pitchFamily="18" charset="0"/>
              </a:rPr>
              <a:t>porozitou</a:t>
            </a:r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cs-CZ" sz="3200" dirty="0" smtClean="0">
                <a:latin typeface="Times New Roman" pitchFamily="18" charset="0"/>
                <a:cs typeface="Times New Roman" pitchFamily="18" charset="0"/>
              </a:rPr>
              <a:t>Vypalování formovací hmoty na 700°C.</a:t>
            </a:r>
            <a:endParaRPr lang="cs-CZ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Slitiny skupiny B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200" b="1" dirty="0" smtClean="0">
                <a:latin typeface="Times New Roman" pitchFamily="18" charset="0"/>
                <a:cs typeface="Times New Roman" pitchFamily="18" charset="0"/>
              </a:rPr>
              <a:t>2. AURIX L II. -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60-54 % Au, 26 % Ag, 12 %Cu, 5 % Pd.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Interval tavení 940-950° C, ohřev formy 680°C,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žlutá slitina.</a:t>
            </a:r>
          </a:p>
          <a:p>
            <a:r>
              <a:rPr lang="cs-CZ" sz="3200" b="1" dirty="0" smtClean="0">
                <a:latin typeface="Times New Roman" pitchFamily="18" charset="0"/>
                <a:cs typeface="Times New Roman" pitchFamily="18" charset="0"/>
              </a:rPr>
              <a:t>3. AUROSA 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- 20 % Au, 45 % Ag, 20 % Pd, 14 % Cu.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Bílá slitina,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možnost tepelného vytvrzování,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Licí teplota 1130°C.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Vypalování formovací hmoty na 700°C.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Pájky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35480"/>
            <a:ext cx="8435280" cy="4389120"/>
          </a:xfrm>
        </p:spPr>
        <p:txBody>
          <a:bodyPr/>
          <a:lstStyle/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AURIX T - pájka tvrdá, tavení 860°C – pájení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AURIXu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>
              <a:buNone/>
            </a:pP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    22 karátové slitiny Au, 18 karátové slitiny Au.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AURIX M – pájka měkká – tavení 780°C- pájení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AURIXu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, 22karátové slitiny Au, 18 karátové slitiny Au.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Pájky obsahují Zinek a Cín.</a:t>
            </a:r>
          </a:p>
          <a:p>
            <a:endParaRPr lang="cs-CZ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PALARGEN T – pájení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AUROSy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PALARGEN M2 – pájení </a:t>
            </a:r>
            <a:r>
              <a:rPr lang="cs-CZ" dirty="0" err="1" smtClean="0">
                <a:latin typeface="Times New Roman" pitchFamily="18" charset="0"/>
                <a:cs typeface="Times New Roman" pitchFamily="18" charset="0"/>
              </a:rPr>
              <a:t>AUROSy</a:t>
            </a:r>
            <a:r>
              <a:rPr lang="cs-C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cs-CZ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FAFA398B-9B17-4440-8865-180508E0ACB5}"/>
</file>

<file path=customXml/itemProps2.xml><?xml version="1.0" encoding="utf-8"?>
<ds:datastoreItem xmlns:ds="http://schemas.openxmlformats.org/officeDocument/2006/customXml" ds:itemID="{5AA76F1D-A97A-4894-95A0-7629AEFF7034}"/>
</file>

<file path=customXml/itemProps3.xml><?xml version="1.0" encoding="utf-8"?>
<ds:datastoreItem xmlns:ds="http://schemas.openxmlformats.org/officeDocument/2006/customXml" ds:itemID="{C5AC5E13-8C3D-444C-8804-9F1A5BA28A55}"/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186</TotalTime>
  <Words>697</Words>
  <Application>Microsoft Office PowerPoint</Application>
  <PresentationFormat>Předvádění na obrazovce (4:3)</PresentationFormat>
  <Paragraphs>71</Paragraphs>
  <Slides>10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Tok</vt:lpstr>
      <vt:lpstr>Snímek 1</vt:lpstr>
      <vt:lpstr>Zlaté slitiny</vt:lpstr>
      <vt:lpstr>Vlastnosti zlatých slitin</vt:lpstr>
      <vt:lpstr>Dělení zlatých slitin</vt:lpstr>
      <vt:lpstr>Zlaté slitiny české výroby</vt:lpstr>
      <vt:lpstr>Slitiny skupiny A</vt:lpstr>
      <vt:lpstr>Slitiny skupiny B zlatopaládiové slitiny</vt:lpstr>
      <vt:lpstr>Slitiny skupiny B</vt:lpstr>
      <vt:lpstr>Pájky</vt:lpstr>
      <vt:lpstr>Zdroje: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Zlaté slitiny</dc:title>
  <dc:creator>Chalupna</dc:creator>
  <cp:lastModifiedBy>Chalupna</cp:lastModifiedBy>
  <cp:revision>30</cp:revision>
  <dcterms:created xsi:type="dcterms:W3CDTF">2012-12-10T11:13:04Z</dcterms:created>
  <dcterms:modified xsi:type="dcterms:W3CDTF">2013-04-09T18:41:30Z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