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16.5.2013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fina.cz/produkty-pro-koncove-zakazniky/dentalni-material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700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Náhradní stříbrné slitiny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VY_32_INOVACE_PRT.3.12</a:t>
            </a:r>
          </a:p>
          <a:p>
            <a:r>
              <a:rPr lang="cs-CZ" sz="4000" dirty="0" smtClean="0"/>
              <a:t>Datum tvorby: </a:t>
            </a:r>
            <a:r>
              <a:rPr lang="cs-CZ" sz="3400" dirty="0" smtClean="0"/>
              <a:t>11.03.2013</a:t>
            </a:r>
          </a:p>
          <a:p>
            <a:r>
              <a:rPr lang="cs-CZ" dirty="0" smtClean="0"/>
              <a:t>Vyučovací předmět, ročník, obor: Protetická technologie, 3. ročník, Asistent zubního technika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Bc. Martina Nová</a:t>
            </a:r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protetické technologie. Seznamuje žáky s náhradními stříbrnými protetickými slitinami a vlastnostmi ušlechtilých slitin.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60350"/>
            <a:ext cx="7489825" cy="1566863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Náhradní stříbrné slitiny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/>
          <a:lstStyle/>
          <a:p>
            <a:r>
              <a:rPr lang="cs-CZ" dirty="0" smtClean="0"/>
              <a:t>Kovy a jejich slitiny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Vysokotavitelné slitiny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PALARGEN L –</a:t>
            </a:r>
            <a:r>
              <a:rPr lang="cs-CZ" dirty="0" err="1" smtClean="0"/>
              <a:t>stříbropaládiová</a:t>
            </a:r>
            <a:r>
              <a:rPr lang="cs-CZ" dirty="0" smtClean="0"/>
              <a:t> slitina</a:t>
            </a:r>
          </a:p>
          <a:p>
            <a:pPr>
              <a:buNone/>
            </a:pPr>
            <a:r>
              <a:rPr lang="cs-CZ" dirty="0" smtClean="0"/>
              <a:t>57,5 Ag; 40 % Pd; 2,5 </a:t>
            </a:r>
            <a:r>
              <a:rPr lang="cs-CZ" dirty="0" err="1" smtClean="0"/>
              <a:t>Zn</a:t>
            </a:r>
            <a:r>
              <a:rPr lang="cs-CZ" dirty="0" smtClean="0"/>
              <a:t>,</a:t>
            </a:r>
          </a:p>
          <a:p>
            <a:pPr>
              <a:buNone/>
            </a:pPr>
            <a:r>
              <a:rPr lang="cs-CZ" dirty="0" smtClean="0"/>
              <a:t>Licí teplota 1400° C, výhřev formy 800°C</a:t>
            </a:r>
          </a:p>
          <a:p>
            <a:pPr>
              <a:buNone/>
            </a:pPr>
            <a:r>
              <a:rPr lang="cs-CZ" dirty="0" smtClean="0"/>
              <a:t>Bílá barva.</a:t>
            </a:r>
          </a:p>
          <a:p>
            <a:pPr>
              <a:buNone/>
            </a:pPr>
            <a:r>
              <a:rPr lang="cs-CZ" dirty="0" smtClean="0"/>
              <a:t>Vlastnosti: menší přesnost, nebezpečí plynové</a:t>
            </a:r>
          </a:p>
          <a:p>
            <a:pPr>
              <a:buNone/>
            </a:pPr>
            <a:r>
              <a:rPr lang="cs-CZ" dirty="0" smtClean="0"/>
              <a:t>inkluze,vysoká pevnost.</a:t>
            </a:r>
          </a:p>
          <a:p>
            <a:pPr>
              <a:buNone/>
            </a:pPr>
            <a:r>
              <a:rPr lang="cs-CZ" dirty="0" smtClean="0"/>
              <a:t>Indikace: na značně namáhané zubní náhrady, pro </a:t>
            </a:r>
          </a:p>
          <a:p>
            <a:pPr>
              <a:buNone/>
            </a:pPr>
            <a:r>
              <a:rPr lang="cs-CZ" dirty="0" smtClean="0"/>
              <a:t>jednoduší práce- korunky, krátké můstky.</a:t>
            </a:r>
          </a:p>
          <a:p>
            <a:pPr>
              <a:buNone/>
            </a:pPr>
            <a:r>
              <a:rPr lang="cs-CZ" dirty="0" smtClean="0"/>
              <a:t>Pájení: PALARGEN T a PALARGEN M   800°C.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08721"/>
            <a:ext cx="7438777" cy="5217442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ARGENPAL - </a:t>
            </a:r>
            <a:r>
              <a:rPr lang="cs-CZ" dirty="0" err="1" smtClean="0"/>
              <a:t>stříbropaládiová</a:t>
            </a:r>
            <a:r>
              <a:rPr lang="cs-CZ" dirty="0" smtClean="0"/>
              <a:t> slitina</a:t>
            </a:r>
          </a:p>
          <a:p>
            <a:pPr>
              <a:buNone/>
            </a:pPr>
            <a:r>
              <a:rPr lang="cs-CZ" dirty="0" smtClean="0"/>
              <a:t> 60 % Ag; 22 % Pd; 10 %; Cu 2 %; </a:t>
            </a:r>
            <a:r>
              <a:rPr lang="cs-CZ" dirty="0" err="1" smtClean="0"/>
              <a:t>Zn</a:t>
            </a:r>
            <a:r>
              <a:rPr lang="cs-CZ" dirty="0" smtClean="0"/>
              <a:t>; 5; % Au.</a:t>
            </a:r>
          </a:p>
          <a:p>
            <a:pPr>
              <a:buNone/>
            </a:pPr>
            <a:r>
              <a:rPr lang="cs-CZ" dirty="0" smtClean="0"/>
              <a:t>Licí teplota 1170°C, výhřev formy 700-750°C.</a:t>
            </a:r>
          </a:p>
          <a:p>
            <a:pPr>
              <a:buNone/>
            </a:pPr>
            <a:r>
              <a:rPr lang="cs-CZ" dirty="0" smtClean="0"/>
              <a:t>Vlastnosti: velmi vysoká pevnost.</a:t>
            </a:r>
          </a:p>
          <a:p>
            <a:pPr>
              <a:buNone/>
            </a:pPr>
            <a:r>
              <a:rPr lang="cs-CZ" dirty="0" smtClean="0"/>
              <a:t>Indikace: značně namáhané odlitky zubních </a:t>
            </a:r>
          </a:p>
          <a:p>
            <a:pPr>
              <a:buNone/>
            </a:pPr>
            <a:r>
              <a:rPr lang="cs-CZ" dirty="0" smtClean="0"/>
              <a:t>náhrad, korunky, krátké dlouhé můstky, frézované </a:t>
            </a:r>
          </a:p>
          <a:p>
            <a:pPr>
              <a:buNone/>
            </a:pPr>
            <a:r>
              <a:rPr lang="cs-CZ" dirty="0" smtClean="0"/>
              <a:t>práce.</a:t>
            </a:r>
          </a:p>
          <a:p>
            <a:pPr>
              <a:buNone/>
            </a:pPr>
            <a:r>
              <a:rPr lang="cs-CZ" dirty="0" smtClean="0"/>
              <a:t>Pájení: PALARGEN T a PALARGEN M   800°C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</a:t>
            </a:r>
            <a:r>
              <a:rPr lang="cs-CZ" dirty="0" err="1" smtClean="0"/>
              <a:t>Nízkotavitelné</a:t>
            </a:r>
            <a:r>
              <a:rPr lang="cs-CZ" dirty="0" smtClean="0"/>
              <a:t> stříbrné slitiny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KOLDAN - </a:t>
            </a:r>
            <a:r>
              <a:rPr lang="cs-CZ" dirty="0" err="1" smtClean="0"/>
              <a:t>stříbrocínová</a:t>
            </a:r>
            <a:r>
              <a:rPr lang="cs-CZ" dirty="0" smtClean="0"/>
              <a:t> slitina </a:t>
            </a:r>
          </a:p>
          <a:p>
            <a:pPr>
              <a:buNone/>
            </a:pPr>
            <a:r>
              <a:rPr lang="cs-CZ" dirty="0" smtClean="0"/>
              <a:t>90 % Ag; 9 % </a:t>
            </a:r>
            <a:r>
              <a:rPr lang="cs-CZ" dirty="0" err="1" smtClean="0"/>
              <a:t>Sn</a:t>
            </a:r>
            <a:r>
              <a:rPr lang="cs-CZ" dirty="0" smtClean="0"/>
              <a:t>; 1 % </a:t>
            </a:r>
            <a:r>
              <a:rPr lang="cs-CZ" dirty="0" err="1" smtClean="0"/>
              <a:t>Zn</a:t>
            </a:r>
            <a:r>
              <a:rPr lang="cs-CZ" dirty="0" smtClean="0"/>
              <a:t> - dnes se již nepoužívá</a:t>
            </a:r>
          </a:p>
          <a:p>
            <a:pPr>
              <a:buNone/>
            </a:pPr>
            <a:r>
              <a:rPr lang="cs-CZ" dirty="0" smtClean="0"/>
              <a:t>Vlastnosti: </a:t>
            </a:r>
          </a:p>
          <a:p>
            <a:r>
              <a:rPr lang="cs-CZ" dirty="0" smtClean="0"/>
              <a:t>velmi měkká,</a:t>
            </a:r>
          </a:p>
          <a:p>
            <a:r>
              <a:rPr lang="cs-CZ" dirty="0" smtClean="0"/>
              <a:t>málo pevná,</a:t>
            </a:r>
          </a:p>
          <a:p>
            <a:r>
              <a:rPr lang="cs-CZ" dirty="0" smtClean="0"/>
              <a:t>v ústech podléhá korozi a tmavne.</a:t>
            </a:r>
          </a:p>
          <a:p>
            <a:r>
              <a:rPr lang="cs-CZ" dirty="0" smtClean="0"/>
              <a:t>Má heterogenní strukturu.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slitin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Barva</a:t>
            </a:r>
            <a:r>
              <a:rPr lang="cs-CZ" dirty="0" smtClean="0"/>
              <a:t> – je závislá na složení slitin</a:t>
            </a:r>
          </a:p>
          <a:p>
            <a:r>
              <a:rPr lang="cs-CZ" dirty="0" smtClean="0"/>
              <a:t>Pokud je obsah paládia větší než 10 % slitina je </a:t>
            </a:r>
          </a:p>
          <a:p>
            <a:pPr>
              <a:buNone/>
            </a:pPr>
            <a:r>
              <a:rPr lang="cs-CZ" dirty="0" smtClean="0"/>
              <a:t>bílá.</a:t>
            </a:r>
          </a:p>
          <a:p>
            <a:r>
              <a:rPr lang="cs-CZ" dirty="0" smtClean="0"/>
              <a:t>Cu – zbarvuje slitinu do červena.</a:t>
            </a:r>
          </a:p>
          <a:p>
            <a:r>
              <a:rPr lang="cs-CZ" dirty="0" smtClean="0"/>
              <a:t>Ag- zvýrazní červený nebo žlutý odstín.</a:t>
            </a:r>
          </a:p>
          <a:p>
            <a:pPr>
              <a:buNone/>
            </a:pPr>
            <a:r>
              <a:rPr lang="cs-CZ" b="1" dirty="0" smtClean="0"/>
              <a:t>Hustota</a:t>
            </a:r>
            <a:r>
              <a:rPr lang="cs-CZ" dirty="0" smtClean="0"/>
              <a:t> – je významná při odlévání do formy, </a:t>
            </a:r>
          </a:p>
          <a:p>
            <a:pPr>
              <a:buNone/>
            </a:pPr>
            <a:r>
              <a:rPr lang="cs-CZ" dirty="0" smtClean="0"/>
              <a:t>slitiny s vyšší hodnotou se snáze odlévají.</a:t>
            </a:r>
          </a:p>
          <a:p>
            <a:r>
              <a:rPr lang="cs-CZ" dirty="0" smtClean="0"/>
              <a:t>Na hustotě je přímo závislá výsledná hmotnost konstrukce</a:t>
            </a:r>
          </a:p>
          <a:p>
            <a:r>
              <a:rPr lang="cs-CZ" dirty="0" smtClean="0"/>
              <a:t>Nejtěžší je </a:t>
            </a:r>
            <a:r>
              <a:rPr lang="cs-CZ" dirty="0" err="1" smtClean="0"/>
              <a:t>zlatoplatina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Pevnost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 pro fixní náhrady důležitý ukazatel.</a:t>
            </a:r>
          </a:p>
          <a:p>
            <a:r>
              <a:rPr lang="cs-CZ" dirty="0" smtClean="0"/>
              <a:t>Pevnost ve skluzu – je zatížení, při kterém se může projevit trvalá deformace odlitku na malé ploše.</a:t>
            </a:r>
          </a:p>
          <a:p>
            <a:r>
              <a:rPr lang="cs-CZ" dirty="0" smtClean="0"/>
              <a:t>Vytvrzení odlitku výrazně zvyšuje pevnost ve skluzu.</a:t>
            </a:r>
          </a:p>
          <a:p>
            <a:r>
              <a:rPr lang="cs-CZ" dirty="0" smtClean="0"/>
              <a:t>Pevnost ušlechtilých slitin po vytvrzení je 320-1145 </a:t>
            </a:r>
            <a:r>
              <a:rPr lang="cs-CZ" dirty="0" err="1" smtClean="0"/>
              <a:t>Mpa</a:t>
            </a:r>
            <a:endParaRPr lang="cs-CZ" dirty="0" smtClean="0"/>
          </a:p>
          <a:p>
            <a:r>
              <a:rPr lang="cs-CZ" dirty="0" smtClean="0"/>
              <a:t>Slitiny obecných kovů 495-600 </a:t>
            </a:r>
            <a:r>
              <a:rPr lang="cs-CZ" dirty="0" err="1" smtClean="0"/>
              <a:t>Mpa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Tvrdost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 schopnost slitiny odolávat lokální zátěži ve skusu.</a:t>
            </a:r>
          </a:p>
          <a:p>
            <a:r>
              <a:rPr lang="cs-CZ" dirty="0" smtClean="0"/>
              <a:t>S tvrdostí souvisí obtížnost při opracování a leštění.</a:t>
            </a:r>
          </a:p>
          <a:p>
            <a:r>
              <a:rPr lang="cs-CZ" dirty="0" smtClean="0"/>
              <a:t>Slitiny s vyšší tvrdostí je obtížnější vyleštit.</a:t>
            </a:r>
          </a:p>
          <a:p>
            <a:r>
              <a:rPr lang="cs-CZ" dirty="0" smtClean="0"/>
              <a:t>Průměrná tvrdost slitin bývá 200kg/mm</a:t>
            </a:r>
            <a:r>
              <a:rPr lang="cs-CZ" dirty="0" smtClean="0">
                <a:cs typeface="Times New Roman"/>
              </a:rPr>
              <a:t>² .</a:t>
            </a:r>
          </a:p>
          <a:p>
            <a:r>
              <a:rPr lang="cs-CZ" dirty="0" smtClean="0">
                <a:cs typeface="Times New Roman"/>
              </a:rPr>
              <a:t>Sklovina má tvrdost 343 kg/mm².</a:t>
            </a:r>
          </a:p>
          <a:p>
            <a:r>
              <a:rPr lang="cs-CZ" dirty="0" smtClean="0">
                <a:cs typeface="Times New Roman"/>
              </a:rPr>
              <a:t>Vysoká tvrdost (větší než 343 kg/mm²) způsobuje abrazi antagonistů.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673280" cy="1143000"/>
          </a:xfrm>
        </p:spPr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7745288" cy="4873752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HUBÁLKOVÁ, H. a  J. KRŇOULOVÁ.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Materiály a</a:t>
            </a:r>
          </a:p>
          <a:p>
            <a:pPr>
              <a:buFont typeface="Arial" charset="0"/>
              <a:buNone/>
              <a:defRPr/>
            </a:pP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technologie v protetickém zubním lékařství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. 1. vyd. Praha: </a:t>
            </a:r>
          </a:p>
          <a:p>
            <a:pPr>
              <a:buFont typeface="Arial" charset="0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Galén, 2009. ISBN 978-80-7262-581-9.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SAFINA, dentální materiály</a:t>
            </a:r>
            <a:r>
              <a:rPr lang="cs-CZ" dirty="0" smtClean="0">
                <a:latin typeface="Times New Roman"/>
                <a:cs typeface="Times New Roman"/>
              </a:rPr>
              <a:t> [online] 2010.[cit. 2013-08-03]. </a:t>
            </a:r>
          </a:p>
          <a:p>
            <a:pPr>
              <a:buFont typeface="Arial" charset="0"/>
              <a:buNone/>
              <a:defRPr/>
            </a:pPr>
            <a:r>
              <a:rPr lang="cs-CZ" dirty="0" smtClean="0">
                <a:latin typeface="Times New Roman"/>
                <a:cs typeface="Times New Roman"/>
              </a:rPr>
              <a:t>Dostupné z www: &lt; </a:t>
            </a:r>
            <a:r>
              <a:rPr lang="cs-CZ" dirty="0" smtClean="0">
                <a:latin typeface="Times New Roman"/>
                <a:cs typeface="Times New Roman"/>
                <a:hlinkClick r:id="rId2"/>
              </a:rPr>
              <a:t>http://www.</a:t>
            </a:r>
            <a:r>
              <a:rPr lang="cs-CZ" dirty="0" err="1" smtClean="0">
                <a:latin typeface="Times New Roman"/>
                <a:cs typeface="Times New Roman"/>
                <a:hlinkClick r:id="rId2"/>
              </a:rPr>
              <a:t>safina.cz</a:t>
            </a:r>
            <a:r>
              <a:rPr lang="cs-CZ" dirty="0" smtClean="0">
                <a:latin typeface="Times New Roman"/>
                <a:cs typeface="Times New Roman"/>
                <a:hlinkClick r:id="rId2"/>
              </a:rPr>
              <a:t>/produkty-pro-</a:t>
            </a:r>
            <a:r>
              <a:rPr lang="cs-CZ" dirty="0" err="1" smtClean="0">
                <a:latin typeface="Times New Roman"/>
                <a:cs typeface="Times New Roman"/>
                <a:hlinkClick r:id="rId2"/>
              </a:rPr>
              <a:t>koncove</a:t>
            </a:r>
            <a:r>
              <a:rPr lang="cs-CZ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lang="cs-CZ" dirty="0" err="1" smtClean="0">
                <a:latin typeface="Times New Roman"/>
                <a:cs typeface="Times New Roman"/>
                <a:hlinkClick r:id="rId2"/>
              </a:rPr>
              <a:t>zakazniky</a:t>
            </a:r>
            <a:r>
              <a:rPr lang="cs-CZ" dirty="0" smtClean="0">
                <a:latin typeface="Times New Roman"/>
                <a:cs typeface="Times New Roman"/>
                <a:hlinkClick r:id="rId2"/>
              </a:rPr>
              <a:t>/</a:t>
            </a:r>
            <a:r>
              <a:rPr lang="cs-CZ" dirty="0" err="1" smtClean="0">
                <a:latin typeface="Times New Roman"/>
                <a:cs typeface="Times New Roman"/>
                <a:hlinkClick r:id="rId2"/>
              </a:rPr>
              <a:t>dentalni</a:t>
            </a:r>
            <a:r>
              <a:rPr lang="cs-CZ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lang="cs-CZ" dirty="0" err="1" smtClean="0">
                <a:latin typeface="Times New Roman"/>
                <a:cs typeface="Times New Roman"/>
                <a:hlinkClick r:id="rId2"/>
              </a:rPr>
              <a:t>materialy</a:t>
            </a:r>
            <a:r>
              <a:rPr lang="cs-CZ" dirty="0" smtClean="0">
                <a:latin typeface="Times New Roman"/>
                <a:cs typeface="Times New Roman"/>
              </a:rPr>
              <a:t>&gt;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04E9424-FC05-4629-99F0-4565B8BC11A3}"/>
</file>

<file path=customXml/itemProps2.xml><?xml version="1.0" encoding="utf-8"?>
<ds:datastoreItem xmlns:ds="http://schemas.openxmlformats.org/officeDocument/2006/customXml" ds:itemID="{E8470B01-42D3-422D-9A81-56C545E8AFC6}"/>
</file>

<file path=customXml/itemProps3.xml><?xml version="1.0" encoding="utf-8"?>
<ds:datastoreItem xmlns:ds="http://schemas.openxmlformats.org/officeDocument/2006/customXml" ds:itemID="{D4C0A043-761D-475C-BD84-9169C2B0BF84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488</Words>
  <Application>Microsoft Office PowerPoint</Application>
  <PresentationFormat>Předvádění na obrazovce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Snímek 1</vt:lpstr>
      <vt:lpstr>Náhradní stříbrné slitiny</vt:lpstr>
      <vt:lpstr>1. Vysokotavitelné slitiny</vt:lpstr>
      <vt:lpstr>Snímek 4</vt:lpstr>
      <vt:lpstr>2. Nízkotavitelné stříbrné slitiny</vt:lpstr>
      <vt:lpstr>Vlastnosti slitin</vt:lpstr>
      <vt:lpstr>Pevnost</vt:lpstr>
      <vt:lpstr>Tvrdost</vt:lpstr>
      <vt:lpstr>Zdroje: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Náhradní stříbrné slitiny</dc:title>
  <dc:creator>Chalupna</dc:creator>
  <cp:lastModifiedBy>Chalupna</cp:lastModifiedBy>
  <cp:revision>21</cp:revision>
  <dcterms:created xsi:type="dcterms:W3CDTF">2012-12-10T11:13:04Z</dcterms:created>
  <dcterms:modified xsi:type="dcterms:W3CDTF">2013-05-16T09:04:41Z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