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9" r:id="rId5"/>
    <p:sldId id="270" r:id="rId6"/>
    <p:sldId id="260" r:id="rId7"/>
    <p:sldId id="261" r:id="rId8"/>
    <p:sldId id="259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CC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2" d="100"/>
          <a:sy n="62" d="100"/>
        </p:scale>
        <p:origin x="-1596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85800" y="1143000"/>
            <a:ext cx="7772400" cy="4572000"/>
            <a:chOff x="1371600" y="1143000"/>
            <a:chExt cx="7772400" cy="5715000"/>
          </a:xfrm>
          <a:effectLst>
            <a:reflection blurRad="6350" stA="50000" endA="300" endPos="15500" dist="50800" dir="5400000" sy="-100000" algn="bl" rotWithShape="0"/>
          </a:effectLst>
        </p:grpSpPr>
        <p:sp>
          <p:nvSpPr>
            <p:cNvPr id="8" name="Rectangle 7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676401"/>
            <a:ext cx="6400800" cy="192405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kern="12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>
                    <a:srgbClr val="F1F1F1"/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9737"/>
            <a:ext cx="6400800" cy="1522862"/>
          </a:xfrm>
        </p:spPr>
        <p:txBody>
          <a:bodyPr vert="horz" lIns="91440" tIns="45720" rIns="91440" bIns="45720" rtlCol="0">
            <a:normAutofit/>
            <a:scene3d>
              <a:camera prst="orthographicFront"/>
              <a:lightRig rig="balanced" dir="t">
                <a:rot lat="0" lon="0" rev="4200000"/>
              </a:lightRig>
            </a:scene3d>
            <a:sp3d extrusionH="31750" prstMaterial="metal">
              <a:bevelT w="25400" h="12700" prst="softRound"/>
            </a:sp3d>
          </a:bodyPr>
          <a:lstStyle>
            <a:lvl1pPr marL="0" indent="0" algn="ctr" defTabSz="914400" rtl="0" eaLnBrk="1" latinLnBrk="0" hangingPunct="1">
              <a:spcBef>
                <a:spcPts val="1500"/>
              </a:spcBef>
              <a:buClr>
                <a:schemeClr val="bg1">
                  <a:lumMod val="65000"/>
                </a:schemeClr>
              </a:buClr>
              <a:buSzPct val="80000"/>
              <a:buFont typeface="Wingdings 2" pitchFamily="18" charset="2"/>
              <a:buNone/>
              <a:defRPr sz="2000" b="0" kern="12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67400" y="6574536"/>
            <a:ext cx="2133600" cy="274320"/>
          </a:xfrm>
        </p:spPr>
        <p:txBody>
          <a:bodyPr/>
          <a:lstStyle/>
          <a:p>
            <a:fld id="{C1BD666C-D558-49AA-BDFE-D93FB2EC6A90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3000" y="6574536"/>
            <a:ext cx="2895600" cy="27432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78240" y="6574536"/>
            <a:ext cx="365760" cy="274320"/>
          </a:xfrm>
        </p:spPr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2286000" y="3794763"/>
            <a:ext cx="4572000" cy="1588"/>
          </a:xfrm>
          <a:prstGeom prst="line">
            <a:avLst/>
          </a:prstGeom>
          <a:ln w="28575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143000"/>
            <a:ext cx="7772400" cy="5715000"/>
            <a:chOff x="1371600" y="1143000"/>
            <a:chExt cx="7772400" cy="5715000"/>
          </a:xfrm>
        </p:grpSpPr>
        <p:sp>
          <p:nvSpPr>
            <p:cNvPr id="8" name="Rectangle 7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828801"/>
            <a:ext cx="6553200" cy="454470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81600" y="6574536"/>
            <a:ext cx="2133600" cy="274320"/>
          </a:xfrm>
        </p:spPr>
        <p:txBody>
          <a:bodyPr/>
          <a:lstStyle/>
          <a:p>
            <a:fld id="{C1BD666C-D558-49AA-BDFE-D93FB2EC6A90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74536"/>
            <a:ext cx="2895600" cy="27432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Rectangle 10"/>
          <p:cNvSpPr/>
          <p:nvPr/>
        </p:nvSpPr>
        <p:spPr>
          <a:xfrm flipV="1">
            <a:off x="8366760" y="0"/>
            <a:ext cx="777240" cy="6858000"/>
          </a:xfrm>
          <a:prstGeom prst="rect">
            <a:avLst/>
          </a:prstGeom>
          <a:gradFill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4940146" y="3428206"/>
            <a:ext cx="6858000" cy="1588"/>
          </a:xfrm>
          <a:prstGeom prst="line">
            <a:avLst/>
          </a:prstGeom>
          <a:ln w="57150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409296" y="152400"/>
            <a:ext cx="734704" cy="5851525"/>
          </a:xfrm>
        </p:spPr>
        <p:txBody>
          <a:bodyPr vert="eaVert" anchor="t" anchorCtr="0"/>
          <a:lstStyle/>
          <a:p>
            <a:r>
              <a:rPr lang="cs-CZ" smtClean="0"/>
              <a:t>Klepnutím lze upravit styl předlohy nadpisů.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1"/>
          <p:cNvGrpSpPr/>
          <p:nvPr/>
        </p:nvGrpSpPr>
        <p:grpSpPr>
          <a:xfrm>
            <a:off x="0" y="1143000"/>
            <a:ext cx="7772400" cy="2743200"/>
            <a:chOff x="0" y="1143000"/>
            <a:chExt cx="7772400" cy="2743200"/>
          </a:xfrm>
        </p:grpSpPr>
        <p:sp>
          <p:nvSpPr>
            <p:cNvPr id="9" name="Rectangle 8"/>
            <p:cNvSpPr/>
            <p:nvPr/>
          </p:nvSpPr>
          <p:spPr>
            <a:xfrm>
              <a:off x="0" y="1143000"/>
              <a:ext cx="7772400" cy="27432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0" y="1371600"/>
              <a:ext cx="7543800" cy="2286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0" y="1600200"/>
              <a:ext cx="7315200" cy="1828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600200"/>
            <a:ext cx="6858000" cy="114300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0" kern="1200" cap="none" baseline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>
                    <a:srgbClr val="F1F1F1"/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756848"/>
            <a:ext cx="6858000" cy="640080"/>
          </a:xfrm>
        </p:spPr>
        <p:txBody>
          <a:bodyPr vert="horz" lIns="91440" tIns="45720" rIns="91440" bIns="45720" rtlCol="0" anchor="t" anchorCtr="0">
            <a:normAutofit/>
            <a:scene3d>
              <a:camera prst="orthographicFront"/>
              <a:lightRig rig="balanced" dir="t">
                <a:rot lat="0" lon="0" rev="4200000"/>
              </a:lightRig>
            </a:scene3d>
            <a:sp3d extrusionH="31750" prstMaterial="metal">
              <a:bevelT w="25400" h="12700" prst="softRound"/>
            </a:sp3d>
          </a:bodyPr>
          <a:lstStyle>
            <a:lvl1pPr marL="0" indent="0">
              <a:buNone/>
              <a:defRPr sz="1600" b="0" kern="12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1500"/>
              </a:spcBef>
              <a:buClr>
                <a:schemeClr val="bg1">
                  <a:lumMod val="65000"/>
                </a:schemeClr>
              </a:buClr>
              <a:buSzPct val="80000"/>
              <a:buFont typeface="Wingdings 2" pitchFamily="18" charset="2"/>
              <a:buNone/>
            </a:pPr>
            <a:r>
              <a:rPr lang="cs-CZ" smtClean="0"/>
              <a:t>Klepnutím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53000" y="6574536"/>
            <a:ext cx="2133600" cy="274320"/>
          </a:xfrm>
        </p:spPr>
        <p:txBody>
          <a:bodyPr/>
          <a:lstStyle/>
          <a:p>
            <a:fld id="{C1BD666C-D558-49AA-BDFE-D93FB2EC6A90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" y="6574536"/>
            <a:ext cx="2895600" cy="27432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78240" y="6574536"/>
            <a:ext cx="365760" cy="274320"/>
          </a:xfrm>
        </p:spPr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7400" y="1828800"/>
            <a:ext cx="3108960" cy="454470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536" y="1828800"/>
            <a:ext cx="3108960" cy="454470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46288" y="1825934"/>
            <a:ext cx="3108960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46288" y="2667000"/>
            <a:ext cx="3108960" cy="3720152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92103" y="1825934"/>
            <a:ext cx="3108960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92103" y="2667000"/>
            <a:ext cx="3108960" cy="3720152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 rot="10800000">
            <a:off x="2071048" y="2548267"/>
            <a:ext cx="6400800" cy="1588"/>
          </a:xfrm>
          <a:prstGeom prst="line">
            <a:avLst/>
          </a:prstGeom>
          <a:ln w="28575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1"/>
          <p:cNvGrpSpPr/>
          <p:nvPr/>
        </p:nvGrpSpPr>
        <p:grpSpPr>
          <a:xfrm>
            <a:off x="0" y="0"/>
            <a:ext cx="9144000" cy="6400800"/>
            <a:chOff x="0" y="457200"/>
            <a:chExt cx="9144000" cy="6400800"/>
          </a:xfrm>
          <a:effectLst>
            <a:reflection blurRad="6350" stA="50000" endA="300" endPos="6000" dist="50800" dir="5400000" sy="-100000" algn="bl" rotWithShape="0"/>
          </a:effectLst>
        </p:grpSpPr>
        <p:sp>
          <p:nvSpPr>
            <p:cNvPr id="11" name="Rectangle 10"/>
            <p:cNvSpPr/>
            <p:nvPr/>
          </p:nvSpPr>
          <p:spPr>
            <a:xfrm>
              <a:off x="0" y="457200"/>
              <a:ext cx="9144000" cy="6400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28600" y="685800"/>
              <a:ext cx="8686800" cy="61722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457200" y="914400"/>
              <a:ext cx="8229600" cy="5943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6858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9144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1430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867400" y="6574536"/>
            <a:ext cx="2133600" cy="274320"/>
          </a:xfrm>
        </p:spPr>
        <p:txBody>
          <a:bodyPr/>
          <a:lstStyle/>
          <a:p>
            <a:fld id="{C1BD666C-D558-49AA-BDFE-D93FB2EC6A90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43000" y="6574536"/>
            <a:ext cx="2895600" cy="274320"/>
          </a:xfrm>
        </p:spPr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371600" y="1143000"/>
            <a:ext cx="7772400" cy="5257800"/>
            <a:chOff x="1371600" y="1143000"/>
            <a:chExt cx="7772400" cy="5715000"/>
          </a:xfrm>
          <a:effectLst>
            <a:reflection blurRad="6350" stA="50000" endA="300" endPos="6000" dist="50800" dir="5400000" sy="-100000" algn="bl" rotWithShape="0"/>
          </a:effectLst>
        </p:grpSpPr>
        <p:sp>
          <p:nvSpPr>
            <p:cNvPr id="9" name="Rectangle 8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828800"/>
            <a:ext cx="4926013" cy="4343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2133600"/>
            <a:ext cx="1371600" cy="38862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3" name="Rectangle 12"/>
          <p:cNvSpPr/>
          <p:nvPr/>
        </p:nvSpPr>
        <p:spPr>
          <a:xfrm rot="5400000">
            <a:off x="3268981" y="-3268981"/>
            <a:ext cx="777240" cy="7315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4" name="Straight Connector 13"/>
          <p:cNvCxnSpPr/>
          <p:nvPr/>
        </p:nvCxnSpPr>
        <p:spPr>
          <a:xfrm rot="10800000">
            <a:off x="1" y="789296"/>
            <a:ext cx="7315200" cy="1588"/>
          </a:xfrm>
          <a:prstGeom prst="line">
            <a:avLst/>
          </a:prstGeom>
          <a:ln w="57150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94678"/>
            <a:ext cx="7315200" cy="778778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114300">
                    <a:srgbClr val="F1F1F1"/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 rot="5400000">
            <a:off x="3268980" y="-3268981"/>
            <a:ext cx="777240" cy="7315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rot="10800000">
            <a:off x="0" y="789296"/>
            <a:ext cx="7315200" cy="1588"/>
          </a:xfrm>
          <a:prstGeom prst="line">
            <a:avLst/>
          </a:prstGeom>
          <a:ln w="57150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13"/>
          <p:cNvGrpSpPr/>
          <p:nvPr/>
        </p:nvGrpSpPr>
        <p:grpSpPr>
          <a:xfrm>
            <a:off x="1371600" y="1143000"/>
            <a:ext cx="7772400" cy="5257800"/>
            <a:chOff x="1371600" y="1143000"/>
            <a:chExt cx="7772400" cy="5715000"/>
          </a:xfrm>
          <a:effectLst>
            <a:reflection blurRad="6350" stA="50000" endA="300" endPos="6000" dist="50800" dir="5400000" sy="-100000" algn="bl" rotWithShape="0"/>
          </a:effectLst>
        </p:grpSpPr>
        <p:sp>
          <p:nvSpPr>
            <p:cNvPr id="15" name="Rectangle 14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1440"/>
            <a:ext cx="7315200" cy="77724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114300">
                    <a:srgbClr val="F1F1F1"/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75304" y="1828800"/>
            <a:ext cx="4928616" cy="4562856"/>
          </a:xfrm>
          <a:effectLst>
            <a:reflection blurRad="6350" stA="50000" endA="300" endPos="6000" dist="50800" dir="5400000" sy="-100000" algn="bl" rotWithShape="0"/>
            <a:softEdge rad="317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Klepnutím na ikonu přidáte obrázek.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2130552"/>
            <a:ext cx="1371600" cy="3886200"/>
          </a:xfrm>
        </p:spPr>
        <p:txBody>
          <a:bodyPr vert="horz" lIns="91440" tIns="45720" rIns="91440" bIns="45720" rtlCol="0">
            <a:normAutofit/>
            <a:scene3d>
              <a:camera prst="orthographicFront"/>
              <a:lightRig rig="balanced" dir="t">
                <a:rot lat="0" lon="0" rev="4200000"/>
              </a:lightRig>
            </a:scene3d>
            <a:sp3d extrusionH="57150" prstMaterial="metal">
              <a:bevelT w="25400" h="12700" prst="softRound"/>
            </a:sp3d>
          </a:bodyPr>
          <a:lstStyle>
            <a:lvl1pPr marL="0" indent="0">
              <a:buNone/>
              <a:defRPr sz="1400" b="0" kern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1500"/>
              </a:spcBef>
              <a:buClr>
                <a:schemeClr val="bg1">
                  <a:lumMod val="65000"/>
                </a:schemeClr>
              </a:buClr>
              <a:buSzPct val="80000"/>
              <a:buFont typeface="Wingdings 2" pitchFamily="18" charset="2"/>
              <a:buNone/>
            </a:pPr>
            <a:r>
              <a:rPr lang="cs-CZ" smtClean="0"/>
              <a:t>Klepnutím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4"/>
          <p:cNvGrpSpPr/>
          <p:nvPr/>
        </p:nvGrpSpPr>
        <p:grpSpPr>
          <a:xfrm>
            <a:off x="1371600" y="1143000"/>
            <a:ext cx="7772400" cy="5715000"/>
            <a:chOff x="1371600" y="1143000"/>
            <a:chExt cx="7772400" cy="5715000"/>
          </a:xfrm>
        </p:grpSpPr>
        <p:sp>
          <p:nvSpPr>
            <p:cNvPr id="11" name="Rectangle 10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0" y="0"/>
            <a:ext cx="777240" cy="6858000"/>
          </a:xfrm>
          <a:prstGeom prst="rect">
            <a:avLst/>
          </a:prstGeom>
          <a:gradFill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1828800"/>
            <a:ext cx="6400800" cy="454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  <a:scene3d>
              <a:camera prst="orthographicFront"/>
              <a:lightRig rig="balanced" dir="t">
                <a:rot lat="0" lon="0" rev="4200000"/>
              </a:lightRig>
            </a:scene3d>
            <a:sp3d extrusionH="31750" prstMaterial="metal">
              <a:bevelT w="25400" h="12700" prst="softRound"/>
            </a:sp3d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78240" y="6574536"/>
            <a:ext cx="365760" cy="274320"/>
          </a:xfrm>
          <a:prstGeom prst="rect">
            <a:avLst/>
          </a:prstGeom>
        </p:spPr>
        <p:txBody>
          <a:bodyPr vert="horz" lIns="45720" tIns="45720" rIns="45720" bIns="45720" rtlCol="0" anchor="ctr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2667000" y="3429000"/>
            <a:ext cx="6858000" cy="1588"/>
          </a:xfrm>
          <a:prstGeom prst="line">
            <a:avLst/>
          </a:prstGeom>
          <a:ln w="57150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2"/>
          </p:nvPr>
        </p:nvSpPr>
        <p:spPr>
          <a:xfrm>
            <a:off x="6553200" y="6574536"/>
            <a:ext cx="2133600" cy="27432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1BD666C-D558-49AA-BDFE-D93FB2EC6A90}" type="datetimeFigureOut">
              <a:rPr lang="cs-CZ" smtClean="0"/>
              <a:pPr/>
              <a:t>26.5.2013</a:t>
            </a:fld>
            <a:endParaRPr lang="cs-CZ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1828800" y="6574536"/>
            <a:ext cx="2895600" cy="2743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 rot="16200000">
            <a:off x="-2660177" y="3005919"/>
            <a:ext cx="6248400" cy="84616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cs-CZ" smtClean="0"/>
              <a:t>Klepnutím lze upravit styl předlohy nadpisů.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1">
              <a:lumMod val="75000"/>
              <a:lumOff val="25000"/>
            </a:schemeClr>
          </a:solidFill>
          <a:effectLst>
            <a:innerShdw blurRad="63500">
              <a:srgbClr val="F1F1F1"/>
            </a:inn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80000"/>
        <a:buFont typeface="Wingdings 2" pitchFamily="18" charset="2"/>
        <a:buChar char=""/>
        <a:defRPr sz="20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1pPr>
      <a:lvl2pPr marL="682625" indent="-341313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80000"/>
        <a:buFont typeface="Wingdings 2" pitchFamily="18" charset="2"/>
        <a:buChar char=""/>
        <a:defRPr sz="18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2pPr>
      <a:lvl3pPr marL="1023938" indent="-341313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80000"/>
        <a:buFont typeface="Wingdings 2" pitchFamily="18" charset="2"/>
        <a:buChar char=""/>
        <a:defRPr sz="18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3pPr>
      <a:lvl4pPr marL="1377950" indent="-354013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80000"/>
        <a:buFont typeface="Wingdings 2" pitchFamily="18" charset="2"/>
        <a:buChar char=""/>
        <a:defRPr sz="18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4pPr>
      <a:lvl5pPr marL="1719263" indent="-341313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80000"/>
        <a:buFont typeface="Wingdings 2" pitchFamily="18" charset="2"/>
        <a:buChar char=""/>
        <a:defRPr sz="18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zdravotnictvi.studentske.cz/2010/10/30-lici-technika-proteticka-technologie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71600" y="188640"/>
            <a:ext cx="7489825" cy="1566862"/>
          </a:xfrm>
          <a:noFill/>
        </p:spPr>
      </p:pic>
      <p:sp>
        <p:nvSpPr>
          <p:cNvPr id="5" name="Zástupný symbol pro obsah 4"/>
          <p:cNvSpPr>
            <a:spLocks noGrp="1"/>
          </p:cNvSpPr>
          <p:nvPr>
            <p:ph idx="4294967295"/>
          </p:nvPr>
        </p:nvSpPr>
        <p:spPr>
          <a:xfrm>
            <a:off x="971600" y="1916833"/>
            <a:ext cx="8172400" cy="4680818"/>
          </a:xfrm>
        </p:spPr>
        <p:txBody>
          <a:bodyPr>
            <a:normAutofit fontScale="62500" lnSpcReduction="20000"/>
          </a:bodyPr>
          <a:lstStyle/>
          <a:p>
            <a:r>
              <a:rPr lang="cs-CZ" sz="4000" dirty="0" smtClean="0">
                <a:solidFill>
                  <a:schemeClr val="tx1"/>
                </a:solidFill>
              </a:rPr>
              <a:t>Název školy: </a:t>
            </a:r>
            <a:r>
              <a:rPr lang="cs-CZ" dirty="0" smtClean="0">
                <a:solidFill>
                  <a:schemeClr val="tx1"/>
                </a:solidFill>
              </a:rPr>
              <a:t>Střední zdravotnická škola a vyšší odborná škola zdravotnická Karlovy Vary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Číslo projektu: CZ.1.07/1.5.00/34.0953 </a:t>
            </a:r>
          </a:p>
          <a:p>
            <a:r>
              <a:rPr lang="cs-CZ" sz="4000" dirty="0" smtClean="0">
                <a:solidFill>
                  <a:schemeClr val="tx1"/>
                </a:solidFill>
              </a:rPr>
              <a:t>Vzdělávací materiál: Licí technika</a:t>
            </a:r>
            <a:endParaRPr lang="cs-CZ" sz="36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cs-CZ" dirty="0" smtClean="0">
                <a:solidFill>
                  <a:schemeClr val="tx1"/>
                </a:solidFill>
              </a:rPr>
              <a:t>       Šablona III/2 Inovace a zkvalitnění výuky prostřednictvím ICT</a:t>
            </a:r>
          </a:p>
          <a:p>
            <a:r>
              <a:rPr lang="cs-CZ" sz="4000" dirty="0" smtClean="0">
                <a:solidFill>
                  <a:schemeClr val="tx1"/>
                </a:solidFill>
              </a:rPr>
              <a:t>Název materiálu: </a:t>
            </a:r>
            <a:r>
              <a:rPr lang="cs-CZ" dirty="0" smtClean="0">
                <a:solidFill>
                  <a:schemeClr val="tx1"/>
                </a:solidFill>
              </a:rPr>
              <a:t>VY_32_INOVACE_PRT.3.18</a:t>
            </a:r>
          </a:p>
          <a:p>
            <a:r>
              <a:rPr lang="cs-CZ" sz="4000" dirty="0" smtClean="0">
                <a:solidFill>
                  <a:schemeClr val="tx1"/>
                </a:solidFill>
              </a:rPr>
              <a:t>Datum tvorby: 22.3.2013</a:t>
            </a:r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Vyučovací předmět, ročník, obor: Protetická technologie, 3. ročník, Asistent zubního technika</a:t>
            </a:r>
          </a:p>
          <a:p>
            <a:r>
              <a:rPr lang="cs-CZ" sz="4000" dirty="0" smtClean="0">
                <a:solidFill>
                  <a:schemeClr val="tx1"/>
                </a:solidFill>
              </a:rPr>
              <a:t>Autor: </a:t>
            </a:r>
            <a:r>
              <a:rPr lang="cs-CZ" dirty="0" smtClean="0">
                <a:solidFill>
                  <a:schemeClr val="tx1"/>
                </a:solidFill>
              </a:rPr>
              <a:t>Bc. Martina Nová</a:t>
            </a:r>
          </a:p>
          <a:p>
            <a:r>
              <a:rPr lang="cs-CZ" sz="4000" dirty="0" smtClean="0">
                <a:solidFill>
                  <a:schemeClr val="tx1"/>
                </a:solidFill>
              </a:rPr>
              <a:t>Anotace:</a:t>
            </a:r>
            <a:r>
              <a:rPr lang="cs-CZ" sz="2800" dirty="0" smtClean="0">
                <a:solidFill>
                  <a:schemeClr val="tx1"/>
                </a:solidFill>
              </a:rPr>
              <a:t> Vzdělávací materiál využívá ICT při výuce a tím inovuje výuku protetické technologie. Seznamuje žáky  s postupy při zatmelování voskového modelu a s defekty kovových odlitků. 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16200000">
            <a:off x="-2956356" y="2825898"/>
            <a:ext cx="6840762" cy="846161"/>
          </a:xfrm>
        </p:spPr>
        <p:txBody>
          <a:bodyPr/>
          <a:lstStyle/>
          <a:p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Defekty kov. odlitků</a:t>
            </a:r>
            <a:endParaRPr lang="cs-CZ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>
                <a:solidFill>
                  <a:schemeClr val="tx1"/>
                </a:solidFill>
              </a:rPr>
              <a:t>Deformace tvaru odlitku.</a:t>
            </a:r>
          </a:p>
          <a:p>
            <a:r>
              <a:rPr lang="cs-CZ" sz="3200" dirty="0" smtClean="0">
                <a:solidFill>
                  <a:schemeClr val="tx1"/>
                </a:solidFill>
              </a:rPr>
              <a:t>Drsnost a nepravidelnost      povrchu.</a:t>
            </a:r>
          </a:p>
          <a:p>
            <a:r>
              <a:rPr lang="cs-CZ" sz="3200" dirty="0" err="1" smtClean="0">
                <a:solidFill>
                  <a:schemeClr val="tx1"/>
                </a:solidFill>
              </a:rPr>
              <a:t>Porozita</a:t>
            </a:r>
            <a:r>
              <a:rPr lang="cs-CZ" sz="3200" dirty="0" smtClean="0">
                <a:solidFill>
                  <a:schemeClr val="tx1"/>
                </a:solidFill>
              </a:rPr>
              <a:t>.</a:t>
            </a:r>
          </a:p>
          <a:p>
            <a:r>
              <a:rPr lang="cs-CZ" sz="3200" dirty="0" smtClean="0">
                <a:solidFill>
                  <a:schemeClr val="tx1"/>
                </a:solidFill>
              </a:rPr>
              <a:t>Neúplnost odlitku.</a:t>
            </a:r>
            <a:endParaRPr lang="cs-CZ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Deformace tvaru</a:t>
            </a:r>
            <a:endParaRPr lang="cs-CZ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07704" y="1828800"/>
            <a:ext cx="6550496" cy="4544704"/>
          </a:xfrm>
        </p:spPr>
        <p:txBody>
          <a:bodyPr/>
          <a:lstStyle/>
          <a:p>
            <a:r>
              <a:rPr lang="cs-CZ" sz="2800" dirty="0" smtClean="0">
                <a:solidFill>
                  <a:schemeClr val="tx1"/>
                </a:solidFill>
              </a:rPr>
              <a:t>Deformace tvaru:</a:t>
            </a:r>
          </a:p>
          <a:p>
            <a:pPr>
              <a:buNone/>
            </a:pPr>
            <a:r>
              <a:rPr lang="cs-CZ" sz="2800" dirty="0" smtClean="0">
                <a:solidFill>
                  <a:schemeClr val="tx1"/>
                </a:solidFill>
              </a:rPr>
              <a:t> - nejčastěji způsobena deformací voskového modelu náhrady,</a:t>
            </a:r>
          </a:p>
          <a:p>
            <a:pPr>
              <a:buFontTx/>
              <a:buChar char="-"/>
            </a:pPr>
            <a:r>
              <a:rPr lang="cs-CZ" sz="2800" dirty="0" smtClean="0">
                <a:solidFill>
                  <a:schemeClr val="tx1"/>
                </a:solidFill>
              </a:rPr>
              <a:t>při tuhnutí formovací hmoty </a:t>
            </a:r>
          </a:p>
          <a:p>
            <a:pPr>
              <a:buFontTx/>
              <a:buChar char="-"/>
            </a:pPr>
            <a:r>
              <a:rPr lang="cs-CZ" sz="2800" dirty="0" smtClean="0">
                <a:solidFill>
                  <a:schemeClr val="tx1"/>
                </a:solidFill>
              </a:rPr>
              <a:t>Deformace hrozí zejména tenkým okrajům.</a:t>
            </a:r>
          </a:p>
          <a:p>
            <a:pPr>
              <a:buFontTx/>
              <a:buChar char="-"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16200000">
            <a:off x="-2698319" y="3044064"/>
            <a:ext cx="6553202" cy="1074673"/>
          </a:xfrm>
        </p:spPr>
        <p:txBody>
          <a:bodyPr/>
          <a:lstStyle/>
          <a:p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Drsnost a</a:t>
            </a:r>
            <a:r>
              <a:rPr lang="cs-CZ" dirty="0" smtClean="0"/>
              <a:t> </a:t>
            </a: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nepravidelnost povrchu</a:t>
            </a:r>
            <a:endParaRPr lang="cs-CZ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63688" y="1828800"/>
            <a:ext cx="6694512" cy="5029200"/>
          </a:xfrm>
        </p:spPr>
        <p:txBody>
          <a:bodyPr>
            <a:normAutofit/>
          </a:bodyPr>
          <a:lstStyle/>
          <a:p>
            <a:pPr marL="457200" indent="-457200">
              <a:buAutoNum type="alphaUcParenR"/>
            </a:pPr>
            <a:r>
              <a:rPr lang="cs-CZ" dirty="0" smtClean="0">
                <a:solidFill>
                  <a:schemeClr val="tx1"/>
                </a:solidFill>
              </a:rPr>
              <a:t>Vzduchové bublinky – po zatmelení zůstanou na povrchu vosku.</a:t>
            </a:r>
          </a:p>
          <a:p>
            <a:pPr marL="457200" indent="-457200">
              <a:buAutoNum type="alphaUcParenR"/>
            </a:pPr>
            <a:r>
              <a:rPr lang="cs-CZ" dirty="0" smtClean="0">
                <a:solidFill>
                  <a:schemeClr val="tx1"/>
                </a:solidFill>
              </a:rPr>
              <a:t>Vodní filtr – se vyloučí při zatmelování na povrchu vosku může při odlití způsobit nepravidelnosti tvaru malých hřebínků či žilek.</a:t>
            </a:r>
          </a:p>
          <a:p>
            <a:pPr marL="457200" indent="-457200">
              <a:buAutoNum type="alphaUcParenR"/>
            </a:pPr>
            <a:r>
              <a:rPr lang="cs-CZ" dirty="0" smtClean="0">
                <a:solidFill>
                  <a:schemeClr val="tx1"/>
                </a:solidFill>
              </a:rPr>
              <a:t>Praskliny ve formě – prudké zahřívání formy</a:t>
            </a:r>
            <a:br>
              <a:rPr lang="cs-CZ" dirty="0" smtClean="0">
                <a:solidFill>
                  <a:schemeClr val="tx1"/>
                </a:solidFill>
              </a:rPr>
            </a:br>
            <a:r>
              <a:rPr lang="cs-CZ" dirty="0" smtClean="0">
                <a:solidFill>
                  <a:schemeClr val="tx1"/>
                </a:solidFill>
              </a:rPr>
              <a:t>- zahříváním formy dosud neztuhlé.</a:t>
            </a:r>
          </a:p>
          <a:p>
            <a:pPr marL="457200" indent="-457200">
              <a:buAutoNum type="alphaUcParenR"/>
            </a:pPr>
            <a:r>
              <a:rPr lang="cs-CZ" dirty="0" smtClean="0">
                <a:solidFill>
                  <a:schemeClr val="tx1"/>
                </a:solidFill>
              </a:rPr>
              <a:t>Poměr voda/prášek:</a:t>
            </a:r>
            <a:br>
              <a:rPr lang="cs-CZ" dirty="0" smtClean="0">
                <a:solidFill>
                  <a:schemeClr val="tx1"/>
                </a:solidFill>
              </a:rPr>
            </a:br>
            <a:r>
              <a:rPr lang="cs-CZ" dirty="0" smtClean="0">
                <a:solidFill>
                  <a:schemeClr val="tx1"/>
                </a:solidFill>
              </a:rPr>
              <a:t>- příliš řídká </a:t>
            </a:r>
            <a:r>
              <a:rPr lang="cs-CZ" dirty="0" err="1" smtClean="0">
                <a:solidFill>
                  <a:schemeClr val="tx1"/>
                </a:solidFill>
              </a:rPr>
              <a:t>form</a:t>
            </a:r>
            <a:r>
              <a:rPr lang="cs-CZ" dirty="0" smtClean="0">
                <a:solidFill>
                  <a:schemeClr val="tx1"/>
                </a:solidFill>
              </a:rPr>
              <a:t>. hmota je porézní,</a:t>
            </a:r>
            <a:br>
              <a:rPr lang="cs-CZ" dirty="0" smtClean="0">
                <a:solidFill>
                  <a:schemeClr val="tx1"/>
                </a:solidFill>
              </a:rPr>
            </a:br>
            <a:r>
              <a:rPr lang="cs-CZ" dirty="0" smtClean="0">
                <a:solidFill>
                  <a:schemeClr val="tx1"/>
                </a:solidFill>
              </a:rPr>
              <a:t>- příliš hustá </a:t>
            </a:r>
            <a:r>
              <a:rPr lang="cs-CZ" dirty="0" err="1" smtClean="0">
                <a:solidFill>
                  <a:schemeClr val="tx1"/>
                </a:solidFill>
              </a:rPr>
              <a:t>form</a:t>
            </a:r>
            <a:r>
              <a:rPr lang="cs-CZ" dirty="0" smtClean="0">
                <a:solidFill>
                  <a:schemeClr val="tx1"/>
                </a:solidFill>
              </a:rPr>
              <a:t>. hmota – nedá se zkondenzovat na povrchu a těžko se z ní vypuzuje vzduch .</a:t>
            </a:r>
          </a:p>
          <a:p>
            <a:pPr marL="457200" indent="-457200">
              <a:buAutoNum type="alphaUcParenR"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16200000">
            <a:off x="-2997459" y="2672917"/>
            <a:ext cx="6858000" cy="1512166"/>
          </a:xfrm>
        </p:spPr>
        <p:txBody>
          <a:bodyPr/>
          <a:lstStyle/>
          <a:p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Drsnost a</a:t>
            </a:r>
            <a:r>
              <a:rPr lang="cs-CZ" b="1" dirty="0" smtClean="0"/>
              <a:t> </a:t>
            </a:r>
            <a:br>
              <a:rPr lang="cs-CZ" b="1" dirty="0" smtClean="0"/>
            </a:b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nepravidelnost povrchu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057400" y="1556792"/>
            <a:ext cx="6400800" cy="4816712"/>
          </a:xfrm>
        </p:spPr>
        <p:txBody>
          <a:bodyPr>
            <a:normAutofit/>
          </a:bodyPr>
          <a:lstStyle/>
          <a:p>
            <a:r>
              <a:rPr lang="cs-CZ" sz="2400" dirty="0" smtClean="0">
                <a:solidFill>
                  <a:schemeClr val="tx1"/>
                </a:solidFill>
              </a:rPr>
              <a:t>Příliš dlouhé vypalování formy – vede k zhrubnutí povrchu formy a tedy k hrubému povrchu odlitku.</a:t>
            </a:r>
          </a:p>
          <a:p>
            <a:r>
              <a:rPr lang="cs-CZ" sz="2400" dirty="0" smtClean="0">
                <a:solidFill>
                  <a:schemeClr val="tx1"/>
                </a:solidFill>
              </a:rPr>
              <a:t>Přehřátá slitina – zhrubnutí povrchu formy.</a:t>
            </a:r>
          </a:p>
          <a:p>
            <a:r>
              <a:rPr lang="cs-CZ" sz="2400" dirty="0" smtClean="0">
                <a:solidFill>
                  <a:schemeClr val="tx1"/>
                </a:solidFill>
              </a:rPr>
              <a:t>Cizí tělesa – zanesená do formy vtékajícím kovem (nejčastěji úlomky formovací hmoty).</a:t>
            </a:r>
          </a:p>
          <a:p>
            <a:r>
              <a:rPr lang="cs-CZ" sz="2400" dirty="0" smtClean="0">
                <a:solidFill>
                  <a:schemeClr val="tx1"/>
                </a:solidFill>
              </a:rPr>
              <a:t>Náraz roztaveného kovu – odlomení slabé hrany uvnitř formy.</a:t>
            </a:r>
            <a:endParaRPr lang="cs-CZ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 smtClean="0">
                <a:solidFill>
                  <a:schemeClr val="accent6">
                    <a:lumMod val="50000"/>
                  </a:schemeClr>
                </a:solidFill>
              </a:rPr>
              <a:t>Porozita</a:t>
            </a:r>
            <a:endParaRPr lang="cs-CZ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057400" y="1340768"/>
            <a:ext cx="6400800" cy="5517232"/>
          </a:xfrm>
        </p:spPr>
        <p:txBody>
          <a:bodyPr>
            <a:normAutofit/>
          </a:bodyPr>
          <a:lstStyle/>
          <a:p>
            <a:r>
              <a:rPr lang="cs-CZ" b="1" dirty="0" smtClean="0"/>
              <a:t>Kontrakční defekty </a:t>
            </a:r>
            <a:r>
              <a:rPr lang="cs-CZ" dirty="0" smtClean="0"/>
              <a:t>– způsobuje nedostatek kovu ve formě při tuhnutí</a:t>
            </a:r>
          </a:p>
          <a:p>
            <a:r>
              <a:rPr lang="cs-CZ" b="1" dirty="0" err="1" smtClean="0"/>
              <a:t>Mikroporozita</a:t>
            </a:r>
            <a:r>
              <a:rPr lang="cs-CZ" dirty="0" smtClean="0"/>
              <a:t> – prostupuje celý odlitek ve formě nepravidelných drobných dutinek. </a:t>
            </a:r>
            <a:br>
              <a:rPr lang="cs-CZ" dirty="0" smtClean="0"/>
            </a:br>
            <a:r>
              <a:rPr lang="cs-CZ" dirty="0" smtClean="0"/>
              <a:t>Příčina – nízká licí teplota slitiny –pohybující se nepatrně nad </a:t>
            </a:r>
            <a:r>
              <a:rPr lang="cs-CZ" dirty="0" err="1" smtClean="0"/>
              <a:t>likvidem</a:t>
            </a:r>
            <a:r>
              <a:rPr lang="cs-CZ" dirty="0" smtClean="0"/>
              <a:t>.</a:t>
            </a:r>
          </a:p>
          <a:p>
            <a:r>
              <a:rPr lang="cs-CZ" b="1" dirty="0" smtClean="0"/>
              <a:t>Povrchová </a:t>
            </a:r>
            <a:r>
              <a:rPr lang="cs-CZ" b="1" dirty="0" err="1" smtClean="0"/>
              <a:t>porozita</a:t>
            </a:r>
            <a:r>
              <a:rPr lang="cs-CZ" b="1" dirty="0" smtClean="0"/>
              <a:t> </a:t>
            </a:r>
            <a:r>
              <a:rPr lang="cs-CZ" dirty="0" smtClean="0"/>
              <a:t>– souvislá vrstva sférických dutinek pod povrchem odlitku.</a:t>
            </a:r>
            <a:br>
              <a:rPr lang="cs-CZ" dirty="0" smtClean="0"/>
            </a:br>
            <a:r>
              <a:rPr lang="cs-CZ" dirty="0" smtClean="0"/>
              <a:t>Příčina – přehřátí formy a slitiny.</a:t>
            </a:r>
          </a:p>
          <a:p>
            <a:r>
              <a:rPr lang="cs-CZ" b="1" dirty="0" smtClean="0"/>
              <a:t>Plynová </a:t>
            </a:r>
            <a:r>
              <a:rPr lang="cs-CZ" b="1" dirty="0" err="1" smtClean="0"/>
              <a:t>porozita</a:t>
            </a:r>
            <a:r>
              <a:rPr lang="cs-CZ" b="1" dirty="0" smtClean="0"/>
              <a:t> </a:t>
            </a:r>
            <a:r>
              <a:rPr lang="cs-CZ" dirty="0" smtClean="0"/>
              <a:t>– slitina při tavení pohlcuje plyny z atmosféry. Vyskytuje se často při opakovaném tavení.</a:t>
            </a:r>
            <a:br>
              <a:rPr lang="cs-CZ" dirty="0" smtClean="0"/>
            </a:br>
            <a:r>
              <a:rPr lang="cs-CZ" dirty="0" smtClean="0"/>
              <a:t>Defekty mají tvar kulatých bublinek mezi krystaly – prostupují celý odlitek.</a:t>
            </a:r>
            <a:br>
              <a:rPr lang="cs-CZ" dirty="0" smtClean="0"/>
            </a:br>
            <a:r>
              <a:rPr lang="cs-CZ" dirty="0" smtClean="0"/>
              <a:t>Příčina- příliš dlouhé tavení, přehřátí slitiny.</a:t>
            </a: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Literatura: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63688" y="1828800"/>
            <a:ext cx="6694512" cy="4544704"/>
          </a:xfrm>
        </p:spPr>
        <p:txBody>
          <a:bodyPr>
            <a:normAutofit lnSpcReduction="10000"/>
          </a:bodyPr>
          <a:lstStyle/>
          <a:p>
            <a:pPr>
              <a:buFont typeface="Arial" charset="0"/>
              <a:buNone/>
              <a:defRPr/>
            </a:pPr>
            <a:r>
              <a:rPr lang="cs-C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HUBÁLKOVÁ, H. a  J. KRŇOULOVÁ.</a:t>
            </a:r>
            <a:r>
              <a:rPr lang="cs-CZ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Materiály a</a:t>
            </a:r>
            <a:br>
              <a:rPr lang="cs-CZ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technologie v protetickém zubním lékařství</a:t>
            </a:r>
            <a:r>
              <a:rPr lang="cs-C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1. vyd. Praha: Galén, 2009. ISBN 978-80-7262-581-9. </a:t>
            </a:r>
          </a:p>
          <a:p>
            <a:pPr>
              <a:buFont typeface="Arial" charset="0"/>
              <a:buNone/>
              <a:defRPr/>
            </a:pPr>
            <a:r>
              <a:rPr lang="cs-C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BITTNER, J. a J. SEDLÁČEK. </a:t>
            </a:r>
            <a:r>
              <a:rPr lang="cs-CZ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Technologie pro zubní laboranty. </a:t>
            </a:r>
            <a:r>
              <a:rPr lang="cs-C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Praha: Avicenum, 1979</a:t>
            </a:r>
            <a:r>
              <a:rPr lang="cs-C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charset="0"/>
              <a:buNone/>
              <a:defRPr/>
            </a:pPr>
            <a:r>
              <a:rPr lang="cs-CZ" sz="2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Obrázky:</a:t>
            </a:r>
          </a:p>
          <a:p>
            <a:r>
              <a:rPr lang="cs-CZ" sz="1700" dirty="0" smtClean="0">
                <a:solidFill>
                  <a:schemeClr val="tx1"/>
                </a:solidFill>
              </a:rPr>
              <a:t>Obr.  </a:t>
            </a:r>
            <a:r>
              <a:rPr lang="cs-CZ" sz="1700" dirty="0" smtClean="0">
                <a:solidFill>
                  <a:schemeClr val="tx1"/>
                </a:solidFill>
              </a:rPr>
              <a:t>1: </a:t>
            </a:r>
            <a:r>
              <a:rPr lang="cs-CZ" sz="1700" i="1" dirty="0" smtClean="0">
                <a:solidFill>
                  <a:schemeClr val="tx1"/>
                </a:solidFill>
              </a:rPr>
              <a:t>Umístění voskového modelu v kroužku, Zdravotnictví - studium nejen pro studenty </a:t>
            </a:r>
            <a:r>
              <a:rPr lang="cs-CZ" sz="1700" dirty="0" smtClean="0">
                <a:solidFill>
                  <a:schemeClr val="tx1"/>
                </a:solidFill>
              </a:rPr>
              <a:t>[online]</a:t>
            </a:r>
            <a:r>
              <a:rPr lang="cs-CZ" sz="1700" i="1" dirty="0" smtClean="0">
                <a:solidFill>
                  <a:schemeClr val="tx1"/>
                </a:solidFill>
              </a:rPr>
              <a:t>. </a:t>
            </a:r>
            <a:r>
              <a:rPr lang="cs-CZ" sz="1700" dirty="0" smtClean="0">
                <a:solidFill>
                  <a:schemeClr val="tx1"/>
                </a:solidFill>
              </a:rPr>
              <a:t>[cit.19.9.2012</a:t>
            </a:r>
            <a:r>
              <a:rPr lang="cs-CZ" sz="1700" dirty="0" smtClean="0">
                <a:solidFill>
                  <a:schemeClr val="tx1"/>
                </a:solidFill>
              </a:rPr>
              <a:t>].Dostupné </a:t>
            </a:r>
            <a:r>
              <a:rPr lang="cs-CZ" sz="1700" dirty="0" smtClean="0">
                <a:solidFill>
                  <a:schemeClr val="tx1"/>
                </a:solidFill>
              </a:rPr>
              <a:t>z WWW:&lt; </a:t>
            </a:r>
            <a:r>
              <a:rPr lang="cs-CZ" sz="1700" dirty="0" smtClean="0">
                <a:solidFill>
                  <a:schemeClr val="tx1"/>
                </a:solidFill>
                <a:hlinkClick r:id="rId2"/>
              </a:rPr>
              <a:t>http://zdravotnictvi.studentske.cz/2010/10/30-lici-technika-proteticka-technologie.html</a:t>
            </a:r>
            <a:r>
              <a:rPr lang="cs-CZ" sz="1700" dirty="0" smtClean="0">
                <a:solidFill>
                  <a:schemeClr val="tx1"/>
                </a:solidFill>
              </a:rPr>
              <a:t>&gt; </a:t>
            </a:r>
            <a:r>
              <a:rPr lang="cs-CZ" sz="1700" dirty="0" smtClean="0">
                <a:solidFill>
                  <a:schemeClr val="tx1"/>
                </a:solidFill>
              </a:rPr>
              <a:t>autor neuveden</a:t>
            </a:r>
            <a:endParaRPr lang="cs-CZ" sz="1700" dirty="0" smtClean="0">
              <a:solidFill>
                <a:schemeClr val="tx1"/>
              </a:solidFill>
            </a:endParaRPr>
          </a:p>
          <a:p>
            <a:pPr>
              <a:buFont typeface="Arial" charset="0"/>
              <a:buNone/>
              <a:defRPr/>
            </a:pPr>
            <a:r>
              <a:rPr lang="cs-CZ" sz="17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Obr. 2,3,4,5,6, 7: Fotografie zhotovil,není-li uvedeno jinak, Mgr. Bohumil Řezáč.</a:t>
            </a:r>
            <a:endParaRPr lang="cs-CZ" sz="17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1371600" y="2636911"/>
            <a:ext cx="6400800" cy="963539"/>
          </a:xfrm>
          <a:solidFill>
            <a:srgbClr val="CCFFFF"/>
          </a:solidFill>
        </p:spPr>
        <p:txBody>
          <a:bodyPr/>
          <a:lstStyle/>
          <a:p>
            <a:r>
              <a:rPr lang="cs-CZ" dirty="0" smtClean="0"/>
              <a:t>Licí technika</a:t>
            </a:r>
            <a:endParaRPr lang="cs-CZ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94928"/>
          </a:xfrm>
          <a:solidFill>
            <a:srgbClr val="66CCFF"/>
          </a:solidFill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Kovy a jejich slitiny</a:t>
            </a:r>
            <a:endParaRPr lang="cs-CZ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Licí technika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63688" y="1828800"/>
            <a:ext cx="7200800" cy="454470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cs-CZ" dirty="0" smtClean="0">
                <a:solidFill>
                  <a:schemeClr val="tx1"/>
                </a:solidFill>
              </a:rPr>
              <a:t>Licí technika je </a:t>
            </a:r>
            <a:r>
              <a:rPr lang="cs-CZ" dirty="0" smtClean="0">
                <a:solidFill>
                  <a:schemeClr val="tx1"/>
                </a:solidFill>
              </a:rPr>
              <a:t>zpracování slitin, kdy slitina ve stavu tekutém naplní dutinu ve formě, vzniklou vypálením voskového předtvaru a v ní přejde do stavu </a:t>
            </a:r>
            <a:r>
              <a:rPr lang="cs-CZ" dirty="0" smtClean="0">
                <a:solidFill>
                  <a:schemeClr val="tx1"/>
                </a:solidFill>
              </a:rPr>
              <a:t>tuhého. </a:t>
            </a:r>
            <a:r>
              <a:rPr lang="cs-CZ" b="1" dirty="0" smtClean="0">
                <a:solidFill>
                  <a:schemeClr val="tx1"/>
                </a:solidFill>
              </a:rPr>
              <a:t>METODA ZTRACENÉHO </a:t>
            </a:r>
            <a:r>
              <a:rPr lang="cs-CZ" b="1" dirty="0" smtClean="0">
                <a:solidFill>
                  <a:schemeClr val="tx1"/>
                </a:solidFill>
              </a:rPr>
              <a:t>V</a:t>
            </a:r>
            <a:r>
              <a:rPr lang="cs-CZ" b="1" dirty="0" smtClean="0">
                <a:solidFill>
                  <a:schemeClr val="tx1"/>
                </a:solidFill>
              </a:rPr>
              <a:t>OSKU</a:t>
            </a:r>
            <a:r>
              <a:rPr lang="cs-CZ" dirty="0" smtClean="0">
                <a:solidFill>
                  <a:schemeClr val="tx1"/>
                </a:solidFill>
              </a:rPr>
              <a:t>.</a:t>
            </a:r>
          </a:p>
          <a:p>
            <a:pPr>
              <a:buFont typeface="Wingdings" pitchFamily="2" charset="2"/>
              <a:buChar char="q"/>
            </a:pPr>
            <a:r>
              <a:rPr lang="cs-CZ" u="sng" dirty="0" smtClean="0">
                <a:solidFill>
                  <a:schemeClr val="tx1"/>
                </a:solidFill>
              </a:rPr>
              <a:t>Pracovní postup odlévání náhrad z dentálních slitin.</a:t>
            </a:r>
          </a:p>
          <a:p>
            <a:pPr>
              <a:buNone/>
            </a:pPr>
            <a:r>
              <a:rPr lang="cs-CZ" b="1" dirty="0" smtClean="0">
                <a:solidFill>
                  <a:schemeClr val="tx1"/>
                </a:solidFill>
              </a:rPr>
              <a:t>1. </a:t>
            </a:r>
            <a:r>
              <a:rPr lang="cs-CZ" dirty="0" smtClean="0">
                <a:solidFill>
                  <a:schemeClr val="tx1"/>
                </a:solidFill>
              </a:rPr>
              <a:t>Vytvoření licí soustavy (voskový model,licí čepy, licí </a:t>
            </a:r>
            <a:r>
              <a:rPr lang="cs-CZ" dirty="0" smtClean="0">
                <a:solidFill>
                  <a:schemeClr val="tx1"/>
                </a:solidFill>
              </a:rPr>
              <a:t>kuželík). Po sundání voskové náhrady ze sádrového modelu  </a:t>
            </a:r>
            <a:r>
              <a:rPr lang="cs-CZ" b="1" dirty="0" smtClean="0">
                <a:solidFill>
                  <a:schemeClr val="tx1"/>
                </a:solidFill>
              </a:rPr>
              <a:t>ihned zatmelit!!!!</a:t>
            </a:r>
            <a:endParaRPr lang="cs-CZ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cs-CZ" b="1" dirty="0" smtClean="0">
                <a:solidFill>
                  <a:schemeClr val="tx1"/>
                </a:solidFill>
              </a:rPr>
              <a:t>2. </a:t>
            </a:r>
            <a:r>
              <a:rPr lang="cs-CZ" dirty="0" smtClean="0">
                <a:solidFill>
                  <a:schemeClr val="tx1"/>
                </a:solidFill>
              </a:rPr>
              <a:t>Zatmelení tj. zhotovení licí formy.</a:t>
            </a:r>
          </a:p>
          <a:p>
            <a:pPr>
              <a:buNone/>
            </a:pPr>
            <a:r>
              <a:rPr lang="cs-CZ" b="1" dirty="0" smtClean="0">
                <a:solidFill>
                  <a:schemeClr val="tx1"/>
                </a:solidFill>
              </a:rPr>
              <a:t>3. </a:t>
            </a:r>
            <a:r>
              <a:rPr lang="cs-CZ" dirty="0" smtClean="0">
                <a:solidFill>
                  <a:schemeClr val="tx1"/>
                </a:solidFill>
              </a:rPr>
              <a:t>Vysušení formy, vypálení vosku,vyhřátí na licí teplotu</a:t>
            </a:r>
          </a:p>
          <a:p>
            <a:pPr>
              <a:buNone/>
            </a:pPr>
            <a:r>
              <a:rPr lang="cs-CZ" b="1" dirty="0" smtClean="0">
                <a:solidFill>
                  <a:schemeClr val="tx1"/>
                </a:solidFill>
              </a:rPr>
              <a:t>4. </a:t>
            </a:r>
            <a:r>
              <a:rPr lang="cs-CZ" dirty="0" smtClean="0">
                <a:solidFill>
                  <a:schemeClr val="tx1"/>
                </a:solidFill>
              </a:rPr>
              <a:t>Odlití rozžhavené slitiny.</a:t>
            </a:r>
            <a:endParaRPr lang="cs-CZ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16200000">
            <a:off x="-2812577" y="2853518"/>
            <a:ext cx="6553201" cy="846161"/>
          </a:xfrm>
        </p:spPr>
        <p:txBody>
          <a:bodyPr/>
          <a:lstStyle/>
          <a:p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Vytvoření licí soustavy</a:t>
            </a:r>
            <a:endParaRPr lang="cs-CZ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691680" y="1124744"/>
            <a:ext cx="7128792" cy="554461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cs-CZ" dirty="0" smtClean="0">
                <a:solidFill>
                  <a:schemeClr val="tx1"/>
                </a:solidFill>
              </a:rPr>
              <a:t>Vytvoření licí soustavy:</a:t>
            </a:r>
            <a:endParaRPr lang="cs-CZ" dirty="0" smtClean="0">
              <a:solidFill>
                <a:schemeClr val="tx1"/>
              </a:solidFill>
            </a:endParaRPr>
          </a:p>
          <a:p>
            <a:pPr marL="457200" indent="-457200">
              <a:buAutoNum type="alphaLcParenR"/>
            </a:pPr>
            <a:r>
              <a:rPr lang="cs-CZ" dirty="0" smtClean="0">
                <a:solidFill>
                  <a:schemeClr val="tx1"/>
                </a:solidFill>
              </a:rPr>
              <a:t>Licí čep připevníme na </a:t>
            </a:r>
            <a:r>
              <a:rPr lang="cs-CZ" b="1" dirty="0" smtClean="0">
                <a:solidFill>
                  <a:schemeClr val="tx1"/>
                </a:solidFill>
              </a:rPr>
              <a:t>nejsilnější část </a:t>
            </a:r>
            <a:r>
              <a:rPr lang="cs-CZ" dirty="0" smtClean="0">
                <a:solidFill>
                  <a:schemeClr val="tx1"/>
                </a:solidFill>
              </a:rPr>
              <a:t>voskového modelu (orální svah), tuhnutí taveniny postupuje od nejtenčího k nejsilnějšímu místu konstrukce.</a:t>
            </a:r>
          </a:p>
          <a:p>
            <a:pPr marL="457200" indent="-457200">
              <a:buAutoNum type="alphaLcParenR"/>
            </a:pPr>
            <a:r>
              <a:rPr lang="cs-CZ" dirty="0" smtClean="0">
                <a:solidFill>
                  <a:schemeClr val="tx1"/>
                </a:solidFill>
              </a:rPr>
              <a:t>Licí čep připojujeme k objektu pod úhlem 45°C.</a:t>
            </a:r>
          </a:p>
          <a:p>
            <a:pPr marL="457200" indent="-457200">
              <a:buAutoNum type="alphaLcParenR"/>
            </a:pPr>
            <a:r>
              <a:rPr lang="cs-CZ" dirty="0" smtClean="0">
                <a:solidFill>
                  <a:schemeClr val="tx1"/>
                </a:solidFill>
              </a:rPr>
              <a:t>Licí čep připojujeme tak, aby v místě spoje nevznikaly ostré hrany.</a:t>
            </a:r>
          </a:p>
          <a:p>
            <a:pPr marL="457200" indent="-457200">
              <a:buAutoNum type="alphaLcParenR"/>
            </a:pPr>
            <a:r>
              <a:rPr lang="cs-CZ" dirty="0" smtClean="0">
                <a:solidFill>
                  <a:schemeClr val="tx1"/>
                </a:solidFill>
              </a:rPr>
              <a:t>Místo napojení nesmí být užší, než je průměr čepu.</a:t>
            </a:r>
            <a:endParaRPr lang="cs-CZ" dirty="0" smtClean="0">
              <a:solidFill>
                <a:schemeClr val="tx1"/>
              </a:solidFill>
            </a:endParaRPr>
          </a:p>
          <a:p>
            <a:pPr marL="457200" indent="-457200">
              <a:buAutoNum type="alphaLcParenR"/>
            </a:pPr>
            <a:r>
              <a:rPr lang="cs-CZ" dirty="0" smtClean="0">
                <a:solidFill>
                  <a:schemeClr val="tx1"/>
                </a:solidFill>
              </a:rPr>
              <a:t>Před zatmelením se na voskový model náhrady aplikuje </a:t>
            </a:r>
            <a:r>
              <a:rPr lang="cs-CZ" dirty="0" err="1" smtClean="0">
                <a:solidFill>
                  <a:schemeClr val="tx1"/>
                </a:solidFill>
              </a:rPr>
              <a:t>hydrofilizační</a:t>
            </a:r>
            <a:r>
              <a:rPr lang="cs-CZ" dirty="0" smtClean="0">
                <a:solidFill>
                  <a:schemeClr val="tx1"/>
                </a:solidFill>
              </a:rPr>
              <a:t> roztok, který snižuje povrchové napětí</a:t>
            </a:r>
            <a:r>
              <a:rPr lang="cs-CZ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buNone/>
            </a:pPr>
            <a:r>
              <a:rPr lang="cs-CZ" sz="1400" dirty="0" smtClean="0">
                <a:solidFill>
                  <a:schemeClr val="tx1"/>
                </a:solidFill>
              </a:rPr>
              <a:t>                                               Obr. 1 </a:t>
            </a:r>
            <a:endParaRPr lang="cs-CZ" sz="1400" dirty="0" smtClean="0">
              <a:solidFill>
                <a:schemeClr val="tx1"/>
              </a:solidFill>
            </a:endParaRPr>
          </a:p>
          <a:p>
            <a:pPr marL="457200" indent="-457200">
              <a:buNone/>
            </a:pPr>
            <a:r>
              <a:rPr lang="cs-CZ" dirty="0" smtClean="0">
                <a:solidFill>
                  <a:schemeClr val="tx1"/>
                </a:solidFill>
              </a:rPr>
              <a:t> </a:t>
            </a:r>
          </a:p>
          <a:p>
            <a:endParaRPr lang="cs-CZ" dirty="0"/>
          </a:p>
        </p:txBody>
      </p:sp>
      <p:pic>
        <p:nvPicPr>
          <p:cNvPr id="5" name="Picture 4" descr="Metallwegweiser_1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5301208"/>
            <a:ext cx="2880518" cy="13762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7" name="Přímá spojovací čára 6"/>
          <p:cNvCxnSpPr/>
          <p:nvPr/>
        </p:nvCxnSpPr>
        <p:spPr>
          <a:xfrm flipV="1">
            <a:off x="6804248" y="5373216"/>
            <a:ext cx="1152128" cy="1224136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>
            <a:off x="6732240" y="5445224"/>
            <a:ext cx="1224136" cy="1152128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16200000">
            <a:off x="-2839591" y="3172248"/>
            <a:ext cx="6525345" cy="846161"/>
          </a:xfrm>
        </p:spPr>
        <p:txBody>
          <a:bodyPr/>
          <a:lstStyle/>
          <a:p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Lokalizace licí soustavy</a:t>
            </a:r>
            <a:endParaRPr lang="cs-CZ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2060"/>
                </a:solidFill>
              </a:rPr>
              <a:t>Pomocné a hlavní čepy musí ležet v centru kroužku tj. </a:t>
            </a:r>
            <a:r>
              <a:rPr lang="cs-CZ" b="1" dirty="0" smtClean="0">
                <a:solidFill>
                  <a:srgbClr val="002060"/>
                </a:solidFill>
              </a:rPr>
              <a:t>v tepelném centru.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Voskový model je připojen tak, aby se od vertikální osy kroužku odkláněly v úhlu cca 45°, čímž se automaticky ocitají </a:t>
            </a:r>
            <a:r>
              <a:rPr lang="cs-CZ" b="1" dirty="0" smtClean="0">
                <a:solidFill>
                  <a:srgbClr val="002060"/>
                </a:solidFill>
              </a:rPr>
              <a:t>mimo kroužek.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Voskový model – by měl být </a:t>
            </a:r>
            <a:r>
              <a:rPr lang="cs-CZ" dirty="0" err="1" smtClean="0">
                <a:solidFill>
                  <a:srgbClr val="002060"/>
                </a:solidFill>
              </a:rPr>
              <a:t>vzdálenn</a:t>
            </a:r>
            <a:r>
              <a:rPr lang="cs-CZ" dirty="0" smtClean="0">
                <a:solidFill>
                  <a:srgbClr val="002060"/>
                </a:solidFill>
              </a:rPr>
              <a:t> min. 5-10 mm od stěn kroužku. Nejméně 10 mm ode dna formy.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Pro dosažení homogenního odlitku je důležité správné umístění licích kanálů a voskového modelu uvnitř formy.</a:t>
            </a:r>
            <a:endParaRPr lang="cs-CZ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16200000">
            <a:off x="-2701119" y="3033776"/>
            <a:ext cx="6248400" cy="846161"/>
          </a:xfrm>
        </p:spPr>
        <p:txBody>
          <a:bodyPr/>
          <a:lstStyle/>
          <a:p>
            <a:r>
              <a:rPr lang="cs-CZ" b="1" dirty="0" smtClean="0">
                <a:solidFill>
                  <a:srgbClr val="0070C0"/>
                </a:solidFill>
              </a:rPr>
              <a:t>Příprava licí formy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75656" y="1196752"/>
            <a:ext cx="7272808" cy="5328592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Licí forma se připravuje z formovací hmoty naplněné do licího kroužku nebo licí manžety.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Licí kroužek – vložení vrstvy stlačitelného materiálu – </a:t>
            </a:r>
            <a:r>
              <a:rPr lang="cs-CZ" dirty="0" smtClean="0">
                <a:solidFill>
                  <a:schemeClr val="tx1"/>
                </a:solidFill>
              </a:rPr>
              <a:t>pásky s keramickými vlákny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smtClean="0">
                <a:solidFill>
                  <a:schemeClr val="tx1"/>
                </a:solidFill>
              </a:rPr>
              <a:t>(expanze </a:t>
            </a:r>
            <a:r>
              <a:rPr lang="cs-CZ" dirty="0" err="1" smtClean="0">
                <a:solidFill>
                  <a:schemeClr val="tx1"/>
                </a:solidFill>
              </a:rPr>
              <a:t>form</a:t>
            </a:r>
            <a:r>
              <a:rPr lang="cs-CZ" dirty="0" smtClean="0">
                <a:solidFill>
                  <a:schemeClr val="tx1"/>
                </a:solidFill>
              </a:rPr>
              <a:t>. hmoty).  </a:t>
            </a:r>
            <a:br>
              <a:rPr lang="cs-CZ" dirty="0" smtClean="0">
                <a:solidFill>
                  <a:schemeClr val="tx1"/>
                </a:solidFill>
              </a:rPr>
            </a:br>
            <a:r>
              <a:rPr lang="cs-CZ" dirty="0" smtClean="0">
                <a:solidFill>
                  <a:schemeClr val="tx1"/>
                </a:solidFill>
              </a:rPr>
              <a:t>Dolní okraj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smtClean="0">
                <a:solidFill>
                  <a:schemeClr val="tx1"/>
                </a:solidFill>
              </a:rPr>
              <a:t>kroužku - asi 3 mm </a:t>
            </a:r>
            <a:r>
              <a:rPr lang="cs-CZ" dirty="0" smtClean="0">
                <a:solidFill>
                  <a:schemeClr val="tx1"/>
                </a:solidFill>
              </a:rPr>
              <a:t>nekrytý </a:t>
            </a:r>
            <a:r>
              <a:rPr lang="cs-CZ" dirty="0" smtClean="0">
                <a:solidFill>
                  <a:schemeClr val="tx1"/>
                </a:solidFill>
              </a:rPr>
              <a:t>páskou.</a:t>
            </a:r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Licí manžeta – vyložení manžety papírem (lepší sundání manžety při </a:t>
            </a:r>
            <a:r>
              <a:rPr lang="cs-CZ" dirty="0" smtClean="0">
                <a:solidFill>
                  <a:schemeClr val="tx1"/>
                </a:solidFill>
              </a:rPr>
              <a:t>expanzi formovací hmoty).</a:t>
            </a:r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Licí kroužek </a:t>
            </a:r>
            <a:r>
              <a:rPr lang="cs-CZ" dirty="0" smtClean="0">
                <a:solidFill>
                  <a:schemeClr val="tx1"/>
                </a:solidFill>
              </a:rPr>
              <a:t>se žáruvzdornou vložkou nasadíme na gumový podstavec.</a:t>
            </a:r>
          </a:p>
          <a:p>
            <a:endParaRPr lang="cs-CZ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cs-CZ" sz="1400" dirty="0" smtClean="0">
                <a:solidFill>
                  <a:schemeClr val="tx1"/>
                </a:solidFill>
              </a:rPr>
              <a:t>Obr. </a:t>
            </a:r>
            <a:r>
              <a:rPr lang="cs-CZ" sz="1400" dirty="0" smtClean="0">
                <a:solidFill>
                  <a:schemeClr val="tx1"/>
                </a:solidFill>
              </a:rPr>
              <a:t>2</a:t>
            </a:r>
            <a:r>
              <a:rPr lang="cs-CZ" sz="1400" dirty="0" smtClean="0">
                <a:solidFill>
                  <a:schemeClr val="tx1"/>
                </a:solidFill>
              </a:rPr>
              <a:t>                                                  Obr.3</a:t>
            </a:r>
            <a:endParaRPr lang="cs-CZ" sz="1400" dirty="0" smtClean="0">
              <a:solidFill>
                <a:schemeClr val="tx1"/>
              </a:solidFill>
            </a:endParaRPr>
          </a:p>
          <a:p>
            <a:endParaRPr lang="cs-CZ" dirty="0"/>
          </a:p>
        </p:txBody>
      </p:sp>
      <p:pic>
        <p:nvPicPr>
          <p:cNvPr id="1026" name="Picture 2" descr="E:\licí technika foto\P10305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4941168"/>
            <a:ext cx="2016224" cy="1338773"/>
          </a:xfrm>
          <a:prstGeom prst="rect">
            <a:avLst/>
          </a:prstGeom>
          <a:noFill/>
        </p:spPr>
      </p:pic>
      <p:pic>
        <p:nvPicPr>
          <p:cNvPr id="1027" name="Picture 3" descr="E:\licí technika foto\P103051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4941168"/>
            <a:ext cx="2016224" cy="13387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Zatmelení</a:t>
            </a:r>
            <a:endParaRPr lang="cs-CZ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47664" y="1124744"/>
            <a:ext cx="6912768" cy="5400600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Formovací hmoty se mísí vždy </a:t>
            </a:r>
            <a:r>
              <a:rPr lang="cs-CZ" b="1" dirty="0" smtClean="0">
                <a:solidFill>
                  <a:schemeClr val="tx1"/>
                </a:solidFill>
              </a:rPr>
              <a:t>přesně </a:t>
            </a:r>
            <a:r>
              <a:rPr lang="cs-CZ" dirty="0" smtClean="0">
                <a:solidFill>
                  <a:schemeClr val="tx1"/>
                </a:solidFill>
              </a:rPr>
              <a:t>podle pokynů výrobce. 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Používáme </a:t>
            </a:r>
            <a:r>
              <a:rPr lang="cs-CZ" b="1" dirty="0" smtClean="0">
                <a:solidFill>
                  <a:schemeClr val="tx1"/>
                </a:solidFill>
              </a:rPr>
              <a:t>vždy</a:t>
            </a:r>
            <a:r>
              <a:rPr lang="cs-CZ" dirty="0" smtClean="0">
                <a:solidFill>
                  <a:schemeClr val="tx1"/>
                </a:solidFill>
              </a:rPr>
              <a:t> vakuové míchání.</a:t>
            </a:r>
            <a:br>
              <a:rPr lang="cs-CZ" dirty="0" smtClean="0">
                <a:solidFill>
                  <a:schemeClr val="tx1"/>
                </a:solidFill>
              </a:rPr>
            </a:br>
            <a:r>
              <a:rPr lang="cs-CZ" dirty="0" smtClean="0">
                <a:solidFill>
                  <a:schemeClr val="tx1"/>
                </a:solidFill>
              </a:rPr>
              <a:t>Doba vakuového míchání podle </a:t>
            </a:r>
            <a:r>
              <a:rPr lang="cs-CZ" dirty="0" smtClean="0">
                <a:solidFill>
                  <a:schemeClr val="tx1"/>
                </a:solidFill>
              </a:rPr>
              <a:t>           </a:t>
            </a:r>
            <a:r>
              <a:rPr lang="cs-CZ" sz="1400" dirty="0" smtClean="0">
                <a:solidFill>
                  <a:schemeClr val="tx1"/>
                </a:solidFill>
              </a:rPr>
              <a:t>Obr. 4</a:t>
            </a:r>
            <a:r>
              <a:rPr lang="cs-CZ" dirty="0" smtClean="0">
                <a:solidFill>
                  <a:schemeClr val="tx1"/>
                </a:solidFill>
              </a:rPr>
              <a:t/>
            </a:r>
            <a:br>
              <a:rPr lang="cs-CZ" dirty="0" smtClean="0">
                <a:solidFill>
                  <a:schemeClr val="tx1"/>
                </a:solidFill>
              </a:rPr>
            </a:br>
            <a:r>
              <a:rPr lang="cs-CZ" dirty="0" smtClean="0">
                <a:solidFill>
                  <a:schemeClr val="tx1"/>
                </a:solidFill>
              </a:rPr>
              <a:t>pokynů </a:t>
            </a:r>
            <a:r>
              <a:rPr lang="cs-CZ" dirty="0" smtClean="0">
                <a:solidFill>
                  <a:schemeClr val="tx1"/>
                </a:solidFill>
              </a:rPr>
              <a:t>výrobce</a:t>
            </a:r>
            <a:r>
              <a:rPr lang="cs-CZ" dirty="0" smtClean="0">
                <a:solidFill>
                  <a:schemeClr val="tx1"/>
                </a:solidFill>
              </a:rPr>
              <a:t>.</a:t>
            </a:r>
          </a:p>
          <a:p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Vlastní zatmelení </a:t>
            </a:r>
            <a:r>
              <a:rPr lang="cs-CZ" b="1" dirty="0" smtClean="0">
                <a:solidFill>
                  <a:schemeClr val="tx1"/>
                </a:solidFill>
              </a:rPr>
              <a:t>vždy</a:t>
            </a:r>
            <a:r>
              <a:rPr lang="cs-CZ" dirty="0" smtClean="0">
                <a:solidFill>
                  <a:schemeClr val="tx1"/>
                </a:solidFill>
              </a:rPr>
              <a:t> na vibrátoru – malé vibrace.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Zatmelení pomocí manžety – jakmile se </a:t>
            </a:r>
            <a:r>
              <a:rPr lang="cs-CZ" dirty="0" err="1" smtClean="0">
                <a:solidFill>
                  <a:schemeClr val="tx1"/>
                </a:solidFill>
              </a:rPr>
              <a:t>form</a:t>
            </a:r>
            <a:r>
              <a:rPr lang="cs-CZ" dirty="0" smtClean="0">
                <a:solidFill>
                  <a:schemeClr val="tx1"/>
                </a:solidFill>
              </a:rPr>
              <a:t>. hmota zahřívá – sundání manžety a licí </a:t>
            </a:r>
            <a:r>
              <a:rPr lang="cs-CZ" dirty="0" smtClean="0">
                <a:solidFill>
                  <a:schemeClr val="tx1"/>
                </a:solidFill>
              </a:rPr>
              <a:t>prohlubně. </a:t>
            </a:r>
            <a:r>
              <a:rPr lang="cs-CZ" dirty="0" err="1" smtClean="0">
                <a:solidFill>
                  <a:schemeClr val="tx1"/>
                </a:solidFill>
              </a:rPr>
              <a:t>Form</a:t>
            </a:r>
            <a:r>
              <a:rPr lang="cs-CZ" dirty="0" smtClean="0">
                <a:solidFill>
                  <a:schemeClr val="tx1"/>
                </a:solidFill>
              </a:rPr>
              <a:t>. hmota potřebuje volný prostor pro svou expanzi.</a:t>
            </a:r>
          </a:p>
          <a:p>
            <a:endParaRPr lang="cs-CZ" dirty="0">
              <a:solidFill>
                <a:schemeClr val="tx1"/>
              </a:solidFill>
            </a:endParaRPr>
          </a:p>
        </p:txBody>
      </p:sp>
      <p:pic>
        <p:nvPicPr>
          <p:cNvPr id="2050" name="Picture 2" descr="E:\licí technika foto\P10305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1988840"/>
            <a:ext cx="1243146" cy="18722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Vypalování formy</a:t>
            </a:r>
            <a:endParaRPr lang="cs-CZ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03648" y="836712"/>
            <a:ext cx="7416824" cy="6021288"/>
          </a:xfrm>
        </p:spPr>
        <p:txBody>
          <a:bodyPr>
            <a:normAutofit fontScale="77500" lnSpcReduction="20000"/>
          </a:bodyPr>
          <a:lstStyle/>
          <a:p>
            <a:endParaRPr lang="cs-CZ" dirty="0" smtClean="0"/>
          </a:p>
          <a:p>
            <a:r>
              <a:rPr lang="cs-CZ" sz="2600" dirty="0" smtClean="0">
                <a:solidFill>
                  <a:schemeClr val="tx1"/>
                </a:solidFill>
              </a:rPr>
              <a:t>Uložení formy do vypalovací pece za 1 hod</a:t>
            </a:r>
            <a:r>
              <a:rPr lang="cs-CZ" sz="2600" dirty="0" smtClean="0">
                <a:solidFill>
                  <a:schemeClr val="tx1"/>
                </a:solidFill>
              </a:rPr>
              <a:t>. (</a:t>
            </a:r>
            <a:r>
              <a:rPr lang="cs-CZ" sz="2600" dirty="0" smtClean="0">
                <a:solidFill>
                  <a:schemeClr val="tx1"/>
                </a:solidFill>
              </a:rPr>
              <a:t>formovací hmota  </a:t>
            </a:r>
            <a:r>
              <a:rPr lang="cs-CZ" sz="2600" b="1" dirty="0" smtClean="0">
                <a:solidFill>
                  <a:schemeClr val="tx1"/>
                </a:solidFill>
              </a:rPr>
              <a:t>Speed</a:t>
            </a:r>
            <a:r>
              <a:rPr lang="cs-CZ" sz="2600" dirty="0" smtClean="0">
                <a:solidFill>
                  <a:schemeClr val="tx1"/>
                </a:solidFill>
              </a:rPr>
              <a:t> i za ½ hod</a:t>
            </a:r>
            <a:r>
              <a:rPr lang="cs-CZ" sz="2600" dirty="0" smtClean="0">
                <a:solidFill>
                  <a:schemeClr val="tx1"/>
                </a:solidFill>
              </a:rPr>
              <a:t>.)</a:t>
            </a:r>
          </a:p>
          <a:p>
            <a:pPr>
              <a:buNone/>
            </a:pPr>
            <a:r>
              <a:rPr lang="cs-CZ" sz="2600" b="1" dirty="0" smtClean="0">
                <a:solidFill>
                  <a:schemeClr val="tx1"/>
                </a:solidFill>
              </a:rPr>
              <a:t>Vypalování  formy </a:t>
            </a:r>
            <a:r>
              <a:rPr lang="cs-CZ" sz="2600" b="1" dirty="0" smtClean="0">
                <a:solidFill>
                  <a:schemeClr val="tx1"/>
                </a:solidFill>
              </a:rPr>
              <a:t>ve vypalovací peci</a:t>
            </a:r>
            <a:r>
              <a:rPr lang="cs-CZ" sz="2600" b="1" dirty="0" smtClean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210000"/>
              </a:lnSpc>
            </a:pPr>
            <a:r>
              <a:rPr lang="cs-CZ" sz="2600" dirty="0" smtClean="0">
                <a:solidFill>
                  <a:schemeClr val="tx1"/>
                </a:solidFill>
              </a:rPr>
              <a:t>1. Vysoušení formy</a:t>
            </a:r>
          </a:p>
          <a:p>
            <a:pPr>
              <a:lnSpc>
                <a:spcPct val="210000"/>
              </a:lnSpc>
            </a:pPr>
            <a:r>
              <a:rPr lang="cs-CZ" sz="2600" dirty="0" smtClean="0">
                <a:solidFill>
                  <a:schemeClr val="tx1"/>
                </a:solidFill>
              </a:rPr>
              <a:t>2. Vyhřívání formy          </a:t>
            </a:r>
            <a:r>
              <a:rPr lang="cs-CZ" sz="1800" dirty="0" smtClean="0">
                <a:solidFill>
                  <a:schemeClr val="tx1"/>
                </a:solidFill>
              </a:rPr>
              <a:t>Obr.5</a:t>
            </a:r>
          </a:p>
          <a:p>
            <a:pPr>
              <a:lnSpc>
                <a:spcPct val="210000"/>
              </a:lnSpc>
            </a:pPr>
            <a:r>
              <a:rPr lang="cs-CZ" sz="2600" dirty="0" smtClean="0">
                <a:solidFill>
                  <a:schemeClr val="tx1"/>
                </a:solidFill>
              </a:rPr>
              <a:t>3. Příprava na odlévání  – prohřátí formy 20-30 min.</a:t>
            </a:r>
            <a:endParaRPr lang="cs-CZ" sz="2600" dirty="0" smtClean="0">
              <a:solidFill>
                <a:schemeClr val="tx1"/>
              </a:solidFill>
            </a:endParaRPr>
          </a:p>
          <a:p>
            <a:r>
              <a:rPr lang="cs-CZ" sz="2600" dirty="0" err="1" smtClean="0">
                <a:solidFill>
                  <a:schemeClr val="tx1"/>
                </a:solidFill>
              </a:rPr>
              <a:t>Nízkotavitelné</a:t>
            </a:r>
            <a:r>
              <a:rPr lang="cs-CZ" sz="2600" dirty="0" smtClean="0">
                <a:solidFill>
                  <a:schemeClr val="tx1"/>
                </a:solidFill>
              </a:rPr>
              <a:t> slitiny - vypalování formy </a:t>
            </a:r>
            <a:r>
              <a:rPr lang="cs-CZ" sz="2600" dirty="0" smtClean="0">
                <a:solidFill>
                  <a:schemeClr val="tx1"/>
                </a:solidFill>
              </a:rPr>
              <a:t>cca 700°C (řídíme se podle pokynů výrobce).</a:t>
            </a:r>
          </a:p>
          <a:p>
            <a:r>
              <a:rPr lang="cs-CZ" sz="2600" dirty="0" smtClean="0">
                <a:solidFill>
                  <a:schemeClr val="tx1"/>
                </a:solidFill>
              </a:rPr>
              <a:t>Vysokotavitelné slitiny </a:t>
            </a:r>
            <a:r>
              <a:rPr lang="cs-CZ" sz="2600" dirty="0" smtClean="0">
                <a:solidFill>
                  <a:schemeClr val="tx1"/>
                </a:solidFill>
              </a:rPr>
              <a:t>vypalování formy -</a:t>
            </a:r>
            <a:r>
              <a:rPr lang="cs-CZ" sz="2600" dirty="0" smtClean="0">
                <a:solidFill>
                  <a:schemeClr val="tx1"/>
                </a:solidFill>
              </a:rPr>
              <a:t> </a:t>
            </a:r>
            <a:r>
              <a:rPr lang="cs-CZ" sz="2600" dirty="0" smtClean="0">
                <a:solidFill>
                  <a:schemeClr val="tx1"/>
                </a:solidFill>
              </a:rPr>
              <a:t>cca 900°C (řídíme se podle pokynů výrobce).</a:t>
            </a:r>
          </a:p>
          <a:p>
            <a:pPr>
              <a:buNone/>
            </a:pPr>
            <a:r>
              <a:rPr lang="cs-CZ" dirty="0" smtClean="0">
                <a:solidFill>
                  <a:schemeClr val="tx1"/>
                </a:solidFill>
              </a:rPr>
              <a:t/>
            </a:r>
            <a:br>
              <a:rPr lang="cs-CZ" dirty="0" smtClean="0">
                <a:solidFill>
                  <a:schemeClr val="tx1"/>
                </a:solidFill>
              </a:rPr>
            </a:br>
            <a:r>
              <a:rPr lang="cs-CZ" dirty="0" smtClean="0">
                <a:solidFill>
                  <a:schemeClr val="tx1"/>
                </a:solidFill>
              </a:rPr>
              <a:t> </a:t>
            </a:r>
          </a:p>
          <a:p>
            <a:endParaRPr lang="cs-CZ" dirty="0"/>
          </a:p>
        </p:txBody>
      </p:sp>
      <p:pic>
        <p:nvPicPr>
          <p:cNvPr id="4" name="Picture 2" descr="E:\licí technika foto\P10305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2276872"/>
            <a:ext cx="2448272" cy="16256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16200000">
            <a:off x="-2964976" y="3005919"/>
            <a:ext cx="6858003" cy="846161"/>
          </a:xfrm>
        </p:spPr>
        <p:txBody>
          <a:bodyPr/>
          <a:lstStyle/>
          <a:p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Roztavení slitiny a odlití</a:t>
            </a:r>
            <a:endParaRPr lang="cs-CZ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47664" y="1196752"/>
            <a:ext cx="7416824" cy="5400600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Dlouhodobým vypalováním ohrožujeme kvalitu odlitku.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Po vyjmutí  z pece musíme odlít nejdéle do </a:t>
            </a:r>
            <a:r>
              <a:rPr lang="cs-CZ" b="1" dirty="0" smtClean="0">
                <a:solidFill>
                  <a:schemeClr val="tx1"/>
                </a:solidFill>
              </a:rPr>
              <a:t>1 </a:t>
            </a:r>
            <a:r>
              <a:rPr lang="cs-CZ" b="1" dirty="0" smtClean="0">
                <a:solidFill>
                  <a:schemeClr val="tx1"/>
                </a:solidFill>
              </a:rPr>
              <a:t>MINUTY.</a:t>
            </a:r>
            <a:r>
              <a:rPr lang="cs-CZ" dirty="0" smtClean="0">
                <a:solidFill>
                  <a:schemeClr val="tx1"/>
                </a:solidFill>
              </a:rPr>
              <a:t/>
            </a:r>
            <a:br>
              <a:rPr lang="cs-CZ" dirty="0" smtClean="0">
                <a:solidFill>
                  <a:schemeClr val="tx1"/>
                </a:solidFill>
              </a:rPr>
            </a:br>
            <a:r>
              <a:rPr lang="cs-CZ" dirty="0" smtClean="0">
                <a:solidFill>
                  <a:schemeClr val="tx1"/>
                </a:solidFill>
              </a:rPr>
              <a:t>Forma vyjmutá z pece chladne a kontrahuje.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Zlaté slitiny tavíme pod vrstvou ochranného tavidla, v grafitovém kelímku.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Jakmile nálitek ztratí červenou barvu – můžeme chladit.</a:t>
            </a:r>
          </a:p>
          <a:p>
            <a:r>
              <a:rPr lang="cs-CZ" dirty="0" err="1" smtClean="0">
                <a:solidFill>
                  <a:schemeClr val="tx1"/>
                </a:solidFill>
              </a:rPr>
              <a:t>Kobaltchromové</a:t>
            </a:r>
            <a:r>
              <a:rPr lang="cs-CZ" dirty="0" smtClean="0">
                <a:solidFill>
                  <a:schemeClr val="tx1"/>
                </a:solidFill>
              </a:rPr>
              <a:t> a </a:t>
            </a:r>
            <a:r>
              <a:rPr lang="cs-CZ" dirty="0" err="1" smtClean="0">
                <a:solidFill>
                  <a:schemeClr val="tx1"/>
                </a:solidFill>
              </a:rPr>
              <a:t>niklchromové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smtClean="0">
                <a:solidFill>
                  <a:schemeClr val="tx1"/>
                </a:solidFill>
              </a:rPr>
              <a:t>slitiny</a:t>
            </a:r>
          </a:p>
          <a:p>
            <a:pPr>
              <a:buNone/>
            </a:pP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smtClean="0">
                <a:solidFill>
                  <a:schemeClr val="tx1"/>
                </a:solidFill>
              </a:rPr>
              <a:t>tavíme bez tavidla a bez grafitového kelímku.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Po odlití – necháme </a:t>
            </a:r>
            <a:r>
              <a:rPr lang="cs-CZ" dirty="0" smtClean="0">
                <a:solidFill>
                  <a:schemeClr val="tx1"/>
                </a:solidFill>
              </a:rPr>
              <a:t>formu</a:t>
            </a:r>
          </a:p>
          <a:p>
            <a:pPr>
              <a:buNone/>
            </a:pP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b="1" dirty="0" smtClean="0">
                <a:solidFill>
                  <a:schemeClr val="tx1"/>
                </a:solidFill>
              </a:rPr>
              <a:t>pozvolna</a:t>
            </a:r>
            <a:r>
              <a:rPr lang="cs-CZ" dirty="0" smtClean="0">
                <a:solidFill>
                  <a:schemeClr val="tx1"/>
                </a:solidFill>
              </a:rPr>
              <a:t> zchladit.         </a:t>
            </a:r>
            <a:r>
              <a:rPr lang="cs-CZ" sz="1400" dirty="0" smtClean="0">
                <a:solidFill>
                  <a:schemeClr val="tx1"/>
                </a:solidFill>
              </a:rPr>
              <a:t>Obr. 6                           Obr. </a:t>
            </a:r>
            <a:r>
              <a:rPr lang="cs-CZ" sz="1400" smtClean="0">
                <a:solidFill>
                  <a:schemeClr val="tx1"/>
                </a:solidFill>
              </a:rPr>
              <a:t>7</a:t>
            </a:r>
            <a:endParaRPr lang="cs-CZ" sz="1400" dirty="0" smtClean="0">
              <a:solidFill>
                <a:schemeClr val="tx1"/>
              </a:solidFill>
            </a:endParaRPr>
          </a:p>
          <a:p>
            <a:endParaRPr lang="cs-CZ" dirty="0"/>
          </a:p>
        </p:txBody>
      </p:sp>
      <p:pic>
        <p:nvPicPr>
          <p:cNvPr id="3075" name="Picture 3" descr="E:\licí technika foto\P10305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4437112"/>
            <a:ext cx="1270124" cy="1912837"/>
          </a:xfrm>
          <a:prstGeom prst="rect">
            <a:avLst/>
          </a:prstGeom>
          <a:noFill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5229200"/>
            <a:ext cx="899145" cy="135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">
  <a:themeElements>
    <a:clrScheme name="Infinity">
      <a:dk1>
        <a:sysClr val="windowText" lastClr="000000"/>
      </a:dk1>
      <a:lt1>
        <a:sysClr val="window" lastClr="FFFFFF"/>
      </a:lt1>
      <a:dk2>
        <a:srgbClr val="EABB00"/>
      </a:dk2>
      <a:lt2>
        <a:srgbClr val="DEF2FA"/>
      </a:lt2>
      <a:accent1>
        <a:srgbClr val="983DB1"/>
      </a:accent1>
      <a:accent2>
        <a:srgbClr val="47D147"/>
      </a:accent2>
      <a:accent3>
        <a:srgbClr val="CC0053"/>
      </a:accent3>
      <a:accent4>
        <a:srgbClr val="EA950D"/>
      </a:accent4>
      <a:accent5>
        <a:srgbClr val="C800C8"/>
      </a:accent5>
      <a:accent6>
        <a:srgbClr val="6161FF"/>
      </a:accent6>
      <a:hlink>
        <a:srgbClr val="755D00"/>
      </a:hlink>
      <a:folHlink>
        <a:srgbClr val="31AEE0"/>
      </a:folHlink>
    </a:clrScheme>
    <a:fontScheme name="Infinity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Infinity">
      <a:fillStyleLst>
        <a:solidFill>
          <a:schemeClr val="phClr">
            <a:shade val="95000"/>
            <a:satMod val="115000"/>
          </a:schemeClr>
        </a:solidFill>
        <a:gradFill rotWithShape="1">
          <a:gsLst>
            <a:gs pos="0">
              <a:schemeClr val="phClr">
                <a:tint val="90000"/>
                <a:alpha val="50000"/>
                <a:satMod val="150000"/>
              </a:schemeClr>
            </a:gs>
            <a:gs pos="35000">
              <a:schemeClr val="phClr">
                <a:tint val="100000"/>
                <a:alpha val="80000"/>
                <a:satMod val="130000"/>
              </a:schemeClr>
            </a:gs>
            <a:gs pos="100000">
              <a:schemeClr val="phClr">
                <a:tint val="100000"/>
                <a:shade val="90000"/>
                <a:alpha val="95000"/>
                <a:satMod val="11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51000"/>
                <a:alpha val="90000"/>
                <a:satMod val="130000"/>
              </a:schemeClr>
            </a:gs>
            <a:gs pos="50000">
              <a:schemeClr val="phClr">
                <a:shade val="93000"/>
                <a:alpha val="70000"/>
                <a:satMod val="130000"/>
              </a:schemeClr>
            </a:gs>
            <a:gs pos="75000">
              <a:schemeClr val="phClr">
                <a:shade val="94000"/>
                <a:alpha val="50000"/>
                <a:satMod val="135000"/>
              </a:schemeClr>
            </a:gs>
            <a:gs pos="100000">
              <a:schemeClr val="phClr">
                <a:shade val="94000"/>
                <a:alpha val="50000"/>
                <a:satMod val="135000"/>
              </a:schemeClr>
            </a:gs>
          </a:gsLst>
          <a:lin ang="0" scaled="0"/>
        </a:gradFill>
      </a:fillStyleLst>
      <a:lnStyleLst>
        <a:ln w="19050" cap="flat" cmpd="sng" algn="ctr">
          <a:solidFill>
            <a:schemeClr val="phClr">
              <a:shade val="95000"/>
            </a:schemeClr>
          </a:solidFill>
          <a:prstDash val="solid"/>
        </a:ln>
        <a:ln w="31750" cap="flat" cmpd="sng" algn="ctr">
          <a:solidFill>
            <a:schemeClr val="phClr">
              <a:shade val="95000"/>
              <a:satMod val="110000"/>
            </a:schemeClr>
          </a:solidFill>
          <a:prstDash val="solid"/>
        </a:ln>
        <a:ln w="57150" cap="flat" cmpd="dbl" algn="ctr">
          <a:solidFill>
            <a:schemeClr val="phClr">
              <a:shade val="95000"/>
              <a:satMod val="130000"/>
            </a:schemeClr>
          </a:solidFill>
          <a:prstDash val="solid"/>
        </a:ln>
      </a:lnStyleLst>
      <a:effectStyleLst>
        <a:effectStyle>
          <a:effectLst>
            <a:outerShdw blurRad="63500" dist="25400" dir="5400000" sx="101000" sy="101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63500" dist="12700" dir="5400000" sx="101000" sy="101000" algn="ctr" rotWithShape="0">
              <a:srgbClr val="000000">
                <a:alpha val="50000"/>
              </a:srgbClr>
            </a:outerShdw>
            <a:reflection blurRad="12700" stA="26000" endPos="15000" dist="19050" dir="5400000" sy="-100000" rotWithShape="0"/>
          </a:effectLst>
        </a:effectStyle>
        <a:effectStyle>
          <a:effectLst>
            <a:innerShdw blurRad="101600" dist="12700">
              <a:srgbClr val="000000">
                <a:alpha val="35000"/>
              </a:srgbClr>
            </a:innerShdw>
            <a:reflection blurRad="12700" stA="26000" endPos="25000" dist="1905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>
            <a:bevelT w="381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250000"/>
              </a:schemeClr>
            </a:gs>
            <a:gs pos="40000">
              <a:schemeClr val="phClr">
                <a:tint val="90000"/>
                <a:shade val="80000"/>
                <a:satMod val="200000"/>
              </a:schemeClr>
            </a:gs>
            <a:gs pos="100000">
              <a:schemeClr val="phClr">
                <a:shade val="20000"/>
                <a:satMod val="17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F74A1235-46A2-47BC-8321-56AF9A70D79E}"/>
</file>

<file path=customXml/itemProps2.xml><?xml version="1.0" encoding="utf-8"?>
<ds:datastoreItem xmlns:ds="http://schemas.openxmlformats.org/officeDocument/2006/customXml" ds:itemID="{1013C4E0-26FF-4A13-8034-CC09CF3EF3C8}"/>
</file>

<file path=customXml/itemProps3.xml><?xml version="1.0" encoding="utf-8"?>
<ds:datastoreItem xmlns:ds="http://schemas.openxmlformats.org/officeDocument/2006/customXml" ds:itemID="{475DFB01-E248-45BF-BF73-B7FFE692A604}"/>
</file>

<file path=docProps/app.xml><?xml version="1.0" encoding="utf-8"?>
<Properties xmlns="http://schemas.openxmlformats.org/officeDocument/2006/extended-properties" xmlns:vt="http://schemas.openxmlformats.org/officeDocument/2006/docPropsVTypes">
  <Template>Infinity</Template>
  <TotalTime>319</TotalTime>
  <Words>668</Words>
  <Application>Microsoft Office PowerPoint</Application>
  <PresentationFormat>Předvádění na obrazovce (4:3)</PresentationFormat>
  <Paragraphs>95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1</vt:lpstr>
      <vt:lpstr>Snímek 1</vt:lpstr>
      <vt:lpstr>Licí technika</vt:lpstr>
      <vt:lpstr>Licí technika</vt:lpstr>
      <vt:lpstr>Vytvoření licí soustavy</vt:lpstr>
      <vt:lpstr>Lokalizace licí soustavy</vt:lpstr>
      <vt:lpstr>Příprava licí formy</vt:lpstr>
      <vt:lpstr>Zatmelení</vt:lpstr>
      <vt:lpstr>Vypalování formy</vt:lpstr>
      <vt:lpstr>Roztavení slitiny a odlití</vt:lpstr>
      <vt:lpstr>Defekty kov. odlitků</vt:lpstr>
      <vt:lpstr>Deformace tvaru</vt:lpstr>
      <vt:lpstr>Drsnost a nepravidelnost povrchu</vt:lpstr>
      <vt:lpstr>Drsnost a  nepravidelnost povrchu.</vt:lpstr>
      <vt:lpstr>Porozita</vt:lpstr>
      <vt:lpstr>Literatura: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Licí technika</dc:title>
  <dc:creator>Chalupna</dc:creator>
  <cp:lastModifiedBy>Chalupna</cp:lastModifiedBy>
  <cp:revision>47</cp:revision>
  <dcterms:created xsi:type="dcterms:W3CDTF">2012-12-10T11:13:04Z</dcterms:created>
  <dcterms:modified xsi:type="dcterms:W3CDTF">2013-05-26T09:06:50Z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