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7" r:id="rId4"/>
    <p:sldId id="258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4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86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08A9-4E6A-477B-A184-4B090F07DFA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9AC0-542D-4D9C-8251-2F0E26F63AA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44FE-6E49-4169-B807-FA02EE35A8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451-E2EE-4C4C-9192-791055AB78A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CDDB-A9AE-427F-A093-49C44D489A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0B78-3DA7-452D-82E5-C4C9F8163BA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3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CB9B-4219-40F8-8E34-5198AE622D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2660-9E0E-4513-8CCA-CEE3568EFB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BF6A-CCD7-4DE7-AC21-F8830A326C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1E5F-9B89-4FBA-8E54-C1DE1B91E3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CCB2-AC98-42CF-8709-9EACA1FD040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282C-98D8-47C0-B18C-06AA5B044A9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68DB-7257-4E38-92B0-DE19BDC6C3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C820-D399-4665-8C76-AA9A43389CB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B19-CD8C-472E-ACFE-93C482EE992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56E6-6437-4D0D-B7B1-9872EC7B0E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4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E569-D661-4AE9-8F3A-64A92B9337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3CEF-23A4-4866-8233-CF8DFA5242C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C6BD-53CC-49B4-98B3-42DEB44F53E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D806-7E96-4FC3-B986-B139521F4E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1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8ACF-D35C-45EF-B09C-4640518930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87FD-83CD-4419-B705-D3F15CA2327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0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3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1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6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19BE-04B3-4342-9906-A81AE6948CBF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6B2EE-0B20-4CFC-B507-54BB796968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8EA9A-D5BC-41ED-86F3-F93DC0D78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 txBox="1">
            <a:spLocks noChangeArrowheads="1"/>
          </p:cNvSpPr>
          <p:nvPr/>
        </p:nvSpPr>
        <p:spPr bwMode="auto">
          <a:xfrm>
            <a:off x="1479600" y="497632"/>
            <a:ext cx="7316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80" y="5373216"/>
            <a:ext cx="6969125" cy="1343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61032" y="4869160"/>
            <a:ext cx="840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399480" y="128972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399480" y="1001688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7" name="TextovéPole 10"/>
          <p:cNvSpPr txBox="1">
            <a:spLocks noChangeArrowheads="1"/>
          </p:cNvSpPr>
          <p:nvPr/>
        </p:nvSpPr>
        <p:spPr bwMode="auto">
          <a:xfrm>
            <a:off x="399480" y="1577752"/>
            <a:ext cx="72008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399480" y="1865784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4"/>
          <p:cNvSpPr txBox="1">
            <a:spLocks noChangeArrowheads="1"/>
          </p:cNvSpPr>
          <p:nvPr/>
        </p:nvSpPr>
        <p:spPr bwMode="auto">
          <a:xfrm>
            <a:off x="399480" y="2153816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399480" y="24418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2315816" y="1277913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VY_32_INOVACE_13_02_-_Dýchání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8"/>
          <p:cNvSpPr txBox="1">
            <a:spLocks noChangeArrowheads="1"/>
          </p:cNvSpPr>
          <p:nvPr/>
        </p:nvSpPr>
        <p:spPr bwMode="auto">
          <a:xfrm>
            <a:off x="2199680" y="1001688"/>
            <a:ext cx="263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David Slavík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25"/>
          <p:cNvSpPr txBox="1">
            <a:spLocks noChangeArrowheads="1"/>
          </p:cNvSpPr>
          <p:nvPr/>
        </p:nvSpPr>
        <p:spPr bwMode="auto">
          <a:xfrm>
            <a:off x="2315816" y="2430042"/>
            <a:ext cx="6292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 slouží k seznámení studentů  se základními biochemickými procesy.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7"/>
          <p:cNvSpPr txBox="1">
            <a:spLocks noChangeArrowheads="1"/>
          </p:cNvSpPr>
          <p:nvPr/>
        </p:nvSpPr>
        <p:spPr bwMode="auto">
          <a:xfrm>
            <a:off x="2051720" y="1577752"/>
            <a:ext cx="127838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7"/>
          <p:cNvSpPr txBox="1">
            <a:spLocks noChangeArrowheads="1"/>
          </p:cNvSpPr>
          <p:nvPr/>
        </p:nvSpPr>
        <p:spPr bwMode="auto">
          <a:xfrm>
            <a:off x="2315816" y="1865784"/>
            <a:ext cx="665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Základy přírodních věd / biologie, ekologie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7"/>
          <p:cNvSpPr txBox="1">
            <a:spLocks noChangeArrowheads="1"/>
          </p:cNvSpPr>
          <p:nvPr/>
        </p:nvSpPr>
        <p:spPr bwMode="auto">
          <a:xfrm>
            <a:off x="2304480" y="2153816"/>
            <a:ext cx="102562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cs-CZ" b="1" u="sng" dirty="0" smtClean="0"/>
              <a:t>DÝCHÁNÍ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dirty="0" smtClean="0"/>
              <a:t>RESPIRACE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cs-CZ" sz="11200" u="sng" dirty="0" smtClean="0"/>
              <a:t>Obecná specifikace dýchání</a:t>
            </a:r>
            <a:r>
              <a:rPr lang="cs-CZ" sz="11200" dirty="0" smtClean="0"/>
              <a:t> -  příjem a spotřeba molekulárního kyslíku O2 a výdej oxidu uhličitého CO2</a:t>
            </a:r>
          </a:p>
          <a:p>
            <a:r>
              <a:rPr lang="cs-CZ" sz="11200" dirty="0" smtClean="0"/>
              <a:t>Respirace je opačným procesem než je fotosyntéza.</a:t>
            </a:r>
          </a:p>
          <a:p>
            <a:endParaRPr lang="cs-CZ" sz="11200" dirty="0"/>
          </a:p>
          <a:p>
            <a:r>
              <a:rPr lang="cs-CZ" sz="11200" dirty="0" smtClean="0"/>
              <a:t>Organismy, které získávají svou potřebu energie dýcháním jsou – </a:t>
            </a:r>
            <a:r>
              <a:rPr lang="cs-CZ" sz="11200" dirty="0" err="1" smtClean="0"/>
              <a:t>chemotrofní</a:t>
            </a:r>
            <a:r>
              <a:rPr lang="cs-CZ" sz="11200" dirty="0" smtClean="0"/>
              <a:t> (některé bakterie, houby a živočichové).</a:t>
            </a:r>
          </a:p>
          <a:p>
            <a:r>
              <a:rPr lang="cs-CZ" sz="11200" dirty="0" smtClean="0"/>
              <a:t>Opakem jsou tzv. </a:t>
            </a:r>
          </a:p>
          <a:p>
            <a:r>
              <a:rPr lang="cs-CZ" sz="11200" dirty="0" err="1" smtClean="0"/>
              <a:t>fototrofní</a:t>
            </a:r>
            <a:r>
              <a:rPr lang="cs-CZ" sz="11200" dirty="0" smtClean="0"/>
              <a:t> organismy.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5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cs-CZ" sz="2800" b="1" u="sng" dirty="0" smtClean="0"/>
              <a:t>Buněčné dýchání </a:t>
            </a:r>
            <a:r>
              <a:rPr lang="cs-CZ" sz="2800" dirty="0" smtClean="0"/>
              <a:t>– je to biochemický proces, kdy dochází k uvolňování chemické energie vazeb organických sloučenin (sacharidů) při současném vzniku energetického zdroje pro buňku ATP (Adenosintrifosfát – nukleotid, který má zásadní význam pro funkci všech známých buněk- při jeho rozkladu dochází k uvolnění velkého množství energie).</a:t>
            </a:r>
            <a:br>
              <a:rPr lang="cs-CZ" sz="2800" dirty="0" smtClean="0"/>
            </a:b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7544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726083"/>
            <a:ext cx="8232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/>
          </a:p>
          <a:p>
            <a:pPr algn="ctr"/>
            <a:r>
              <a:rPr lang="cs-CZ" sz="2800" b="1" u="sng" dirty="0" smtClean="0"/>
              <a:t>Průběh respirace – </a:t>
            </a:r>
            <a:r>
              <a:rPr lang="cs-CZ" sz="2800" dirty="0" smtClean="0"/>
              <a:t>dochází ke štěpení glukózy na dva </a:t>
            </a:r>
            <a:r>
              <a:rPr lang="cs-CZ" sz="2800" dirty="0" err="1" smtClean="0"/>
              <a:t>tříuhlíkaté</a:t>
            </a:r>
            <a:r>
              <a:rPr lang="cs-CZ" sz="2800" dirty="0" smtClean="0"/>
              <a:t> sacharidy, ty jsou oxidovány a uvolňuje se odpadní produkt CO</a:t>
            </a:r>
            <a:r>
              <a:rPr lang="cs-CZ" dirty="0" smtClean="0"/>
              <a:t>2 </a:t>
            </a:r>
            <a:r>
              <a:rPr lang="cs-CZ" sz="2800" dirty="0" smtClean="0"/>
              <a:t> a H</a:t>
            </a:r>
            <a:r>
              <a:rPr lang="cs-CZ" dirty="0" smtClean="0"/>
              <a:t>2</a:t>
            </a:r>
            <a:r>
              <a:rPr lang="cs-CZ" sz="2800" dirty="0" smtClean="0"/>
              <a:t>O</a:t>
            </a:r>
          </a:p>
          <a:p>
            <a:pPr algn="ctr"/>
            <a:endParaRPr lang="cs-CZ" sz="2800" b="1" u="sng" dirty="0"/>
          </a:p>
          <a:p>
            <a:pPr algn="ctr"/>
            <a:r>
              <a:rPr lang="cs-CZ" sz="2800" b="1" dirty="0" smtClean="0"/>
              <a:t>C</a:t>
            </a:r>
            <a:r>
              <a:rPr lang="cs-CZ" b="1" dirty="0" smtClean="0"/>
              <a:t>6</a:t>
            </a:r>
            <a:r>
              <a:rPr lang="cs-CZ" sz="2800" b="1" dirty="0" smtClean="0"/>
              <a:t>H</a:t>
            </a:r>
            <a:r>
              <a:rPr lang="cs-CZ" b="1" dirty="0" smtClean="0"/>
              <a:t>12</a:t>
            </a:r>
            <a:r>
              <a:rPr lang="cs-CZ" sz="2800" b="1" dirty="0" smtClean="0"/>
              <a:t>O</a:t>
            </a:r>
            <a:r>
              <a:rPr lang="cs-CZ" b="1" dirty="0" smtClean="0"/>
              <a:t>6</a:t>
            </a:r>
            <a:r>
              <a:rPr lang="cs-CZ" sz="2800" b="1" dirty="0"/>
              <a:t> </a:t>
            </a:r>
            <a:r>
              <a:rPr lang="cs-CZ" sz="2800" b="1" dirty="0" smtClean="0"/>
              <a:t>+ 6O</a:t>
            </a:r>
            <a:r>
              <a:rPr lang="cs-CZ" b="1" dirty="0" smtClean="0"/>
              <a:t>2 </a:t>
            </a:r>
            <a:r>
              <a:rPr lang="cs-CZ" sz="2800" b="1" dirty="0" smtClean="0"/>
              <a:t>+ 6H</a:t>
            </a:r>
            <a:r>
              <a:rPr lang="cs-CZ" b="1" dirty="0" smtClean="0"/>
              <a:t>2</a:t>
            </a:r>
            <a:r>
              <a:rPr lang="cs-CZ" sz="2800" b="1" dirty="0" smtClean="0"/>
              <a:t>O       6CO</a:t>
            </a:r>
            <a:r>
              <a:rPr lang="cs-CZ" b="1" dirty="0" smtClean="0"/>
              <a:t>2 </a:t>
            </a:r>
            <a:r>
              <a:rPr lang="cs-CZ" sz="2800" b="1" dirty="0" smtClean="0"/>
              <a:t>+ 12H</a:t>
            </a:r>
            <a:r>
              <a:rPr lang="cs-CZ" b="1" dirty="0" smtClean="0"/>
              <a:t>2</a:t>
            </a:r>
            <a:r>
              <a:rPr lang="cs-CZ" sz="2800" b="1" dirty="0" smtClean="0"/>
              <a:t>O </a:t>
            </a:r>
            <a:r>
              <a:rPr lang="cs-CZ" b="1" dirty="0" smtClean="0"/>
              <a:t>energie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u="sng" dirty="0" smtClean="0"/>
              <a:t>Fáze buněčné respirace</a:t>
            </a:r>
            <a:endParaRPr lang="cs-CZ" sz="2800" dirty="0" smtClean="0"/>
          </a:p>
          <a:p>
            <a:pPr marL="514350" indent="-514350" algn="just">
              <a:buAutoNum type="alphaLcParenR"/>
            </a:pPr>
            <a:r>
              <a:rPr lang="cs-CZ" sz="2800" i="1" dirty="0" smtClean="0"/>
              <a:t>Glykolýza</a:t>
            </a:r>
            <a:r>
              <a:rPr lang="cs-CZ" sz="2800" dirty="0" smtClean="0"/>
              <a:t> – je to proces, při kterém je rozštěpena glukóza – konečným produktem je kyselina mléčná – je v červených krvinkách veškerým zdrojem energie – rozštěpení 1 molekuly glukózy   2 molekuly ATP</a:t>
            </a:r>
          </a:p>
          <a:p>
            <a:pPr algn="ctr"/>
            <a:endParaRPr lang="cs-CZ" sz="2800" dirty="0" smtClean="0"/>
          </a:p>
        </p:txBody>
      </p:sp>
      <p:sp>
        <p:nvSpPr>
          <p:cNvPr id="6" name="Šipka doprava 5"/>
          <p:cNvSpPr/>
          <p:nvPr/>
        </p:nvSpPr>
        <p:spPr>
          <a:xfrm>
            <a:off x="4583872" y="3501008"/>
            <a:ext cx="348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7807859" y="5716663"/>
            <a:ext cx="3240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333" y="404664"/>
            <a:ext cx="896912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i="1" dirty="0" smtClean="0"/>
              <a:t>b) Krebsův cyklus</a:t>
            </a:r>
            <a:r>
              <a:rPr lang="cs-CZ" sz="2800" dirty="0" smtClean="0"/>
              <a:t> – kyselina </a:t>
            </a:r>
            <a:r>
              <a:rPr lang="cs-CZ" sz="2800" dirty="0" err="1" smtClean="0"/>
              <a:t>pyrohroznová</a:t>
            </a:r>
            <a:r>
              <a:rPr lang="cs-CZ" sz="2800" dirty="0" smtClean="0"/>
              <a:t> je vnesena do </a:t>
            </a:r>
          </a:p>
          <a:p>
            <a:pPr algn="ctr"/>
            <a:r>
              <a:rPr lang="cs-CZ" sz="2800" dirty="0"/>
              <a:t>m</a:t>
            </a:r>
            <a:r>
              <a:rPr lang="cs-CZ" sz="2800" dirty="0" smtClean="0"/>
              <a:t>itochondrií, kde je oxidována na  acetyl-</a:t>
            </a:r>
            <a:r>
              <a:rPr lang="cs-CZ" sz="2800" dirty="0" err="1" smtClean="0"/>
              <a:t>CoA</a:t>
            </a:r>
            <a:r>
              <a:rPr lang="cs-CZ" sz="2800" dirty="0" smtClean="0"/>
              <a:t> – </a:t>
            </a:r>
          </a:p>
          <a:p>
            <a:pPr algn="ctr"/>
            <a:r>
              <a:rPr lang="cs-CZ" sz="2800" dirty="0" smtClean="0"/>
              <a:t>dochází k redukci koenzymů a ty následně přenášejí </a:t>
            </a:r>
          </a:p>
          <a:p>
            <a:pPr algn="ctr"/>
            <a:r>
              <a:rPr lang="cs-CZ" sz="2800" dirty="0" smtClean="0"/>
              <a:t>vodíkové protony a elektrony na vnitřní </a:t>
            </a:r>
          </a:p>
          <a:p>
            <a:pPr algn="ctr"/>
            <a:r>
              <a:rPr lang="cs-CZ" sz="2800" dirty="0" smtClean="0"/>
              <a:t>membránu mitochondrií</a:t>
            </a:r>
          </a:p>
          <a:p>
            <a:pPr marL="457200" indent="-457200" algn="ctr">
              <a:buFontTx/>
              <a:buChar char="-"/>
            </a:pPr>
            <a:r>
              <a:rPr lang="cs-CZ" sz="2800" dirty="0" smtClean="0"/>
              <a:t>vedlejším produktem je CO</a:t>
            </a:r>
            <a:r>
              <a:rPr lang="cs-CZ" dirty="0" smtClean="0"/>
              <a:t>2</a:t>
            </a:r>
          </a:p>
          <a:p>
            <a:pPr marL="457200" indent="-457200" algn="ctr">
              <a:buFontTx/>
              <a:buChar char="-"/>
            </a:pPr>
            <a:endParaRPr lang="cs-CZ" sz="2800" dirty="0"/>
          </a:p>
          <a:p>
            <a:pPr algn="ctr"/>
            <a:r>
              <a:rPr lang="cs-CZ" sz="2800" dirty="0" smtClean="0"/>
              <a:t>c) Dýchací řetězec – redukované koenzymy z Krebsova cyklu</a:t>
            </a:r>
          </a:p>
          <a:p>
            <a:pPr algn="ctr"/>
            <a:r>
              <a:rPr lang="cs-CZ" sz="2800" dirty="0" smtClean="0"/>
              <a:t>přinesly vodíkové atomy a ty jsou dále přenášeny</a:t>
            </a:r>
          </a:p>
          <a:p>
            <a:pPr algn="ctr"/>
            <a:r>
              <a:rPr lang="cs-CZ" sz="2800" dirty="0" smtClean="0"/>
              <a:t>enzymy dýchacího řetězce (flavoproteiny, koenzym Q, </a:t>
            </a:r>
          </a:p>
          <a:p>
            <a:pPr algn="ctr"/>
            <a:r>
              <a:rPr lang="cs-CZ" sz="2800" dirty="0" smtClean="0"/>
              <a:t>Cytochromy) – dochází k uvolňování </a:t>
            </a:r>
          </a:p>
          <a:p>
            <a:pPr algn="ctr"/>
            <a:r>
              <a:rPr lang="cs-CZ" sz="2800" dirty="0" smtClean="0"/>
              <a:t>energie při oxidačně - redukčních procesech</a:t>
            </a:r>
          </a:p>
          <a:p>
            <a:pPr algn="ctr"/>
            <a:r>
              <a:rPr lang="cs-CZ" sz="2800" dirty="0" smtClean="0"/>
              <a:t>Na konci tohoto procesu je proton oxidován O</a:t>
            </a:r>
            <a:r>
              <a:rPr lang="cs-CZ" dirty="0" smtClean="0"/>
              <a:t>2      </a:t>
            </a:r>
            <a:r>
              <a:rPr lang="cs-CZ" sz="2800" dirty="0" smtClean="0"/>
              <a:t>H</a:t>
            </a:r>
            <a:r>
              <a:rPr lang="cs-CZ" dirty="0" smtClean="0"/>
              <a:t>2</a:t>
            </a:r>
            <a:r>
              <a:rPr lang="cs-CZ" sz="2800" dirty="0" smtClean="0"/>
              <a:t>O</a:t>
            </a:r>
          </a:p>
          <a:p>
            <a:pPr algn="ctr"/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Šipka doprava 2"/>
          <p:cNvSpPr/>
          <p:nvPr/>
        </p:nvSpPr>
        <p:spPr>
          <a:xfrm>
            <a:off x="7560332" y="5819779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052736"/>
            <a:ext cx="7813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d) Oxidativní fosforylace – je to proces, kdy </a:t>
            </a:r>
          </a:p>
          <a:p>
            <a:r>
              <a:rPr lang="cs-CZ" sz="2800" dirty="0" smtClean="0"/>
              <a:t>se jediným způsobem dostanou vodíkové ionty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 druhou stranu membrány mitochondrií a to skrze</a:t>
            </a:r>
          </a:p>
          <a:p>
            <a:r>
              <a:rPr lang="cs-CZ" sz="2800" dirty="0" smtClean="0"/>
              <a:t>ATP </a:t>
            </a:r>
            <a:r>
              <a:rPr lang="cs-CZ" sz="2800" dirty="0" err="1" smtClean="0"/>
              <a:t>syntházu</a:t>
            </a:r>
            <a:r>
              <a:rPr lang="cs-CZ" sz="2800" dirty="0" smtClean="0"/>
              <a:t> – enzym, který se nachází v membráně</a:t>
            </a:r>
          </a:p>
          <a:p>
            <a:r>
              <a:rPr lang="cs-CZ" sz="2800" dirty="0" smtClean="0"/>
              <a:t>a vytváří kanál pro průchod iontů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8206"/>
            <a:ext cx="388937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jméno@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Únor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11618" y="182881"/>
            <a:ext cx="443484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4" y="512676"/>
            <a:ext cx="4637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: Klouda, Pavel. Základy biochemie. Nakladatel: Klouda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ablona pro DU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F37431D-971B-48DE-AD2B-6A899F227D6F}"/>
</file>

<file path=customXml/itemProps2.xml><?xml version="1.0" encoding="utf-8"?>
<ds:datastoreItem xmlns:ds="http://schemas.openxmlformats.org/officeDocument/2006/customXml" ds:itemID="{F369FE34-EB4B-45D9-90E8-6A96CB7F4440}"/>
</file>

<file path=customXml/itemProps3.xml><?xml version="1.0" encoding="utf-8"?>
<ds:datastoreItem xmlns:ds="http://schemas.openxmlformats.org/officeDocument/2006/customXml" ds:itemID="{93F3852D-ED19-45B6-82A7-CD148B7BAFAA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431</Words>
  <Application>Microsoft Office PowerPoint</Application>
  <PresentationFormat>Předvádění na obrazovce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systému Office</vt:lpstr>
      <vt:lpstr>Šablona pro DUM</vt:lpstr>
      <vt:lpstr>Prezentace aplikace PowerPoint</vt:lpstr>
      <vt:lpstr>DÝCHÁNÍ RESPIRACE</vt:lpstr>
      <vt:lpstr>Buněčné dýchání – je to biochemický proces, kdy dochází k uvolňování chemické energie vazeb organických sloučenin (sacharidů) při současném vzniku energetického zdroje pro buňku ATP (Adenosintrifosfát – nukleotid, který má zásadní význam pro funkci všech známých buněk- při jeho rozkladu dochází k uvolnění velkého množství energie).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</dc:creator>
  <cp:lastModifiedBy>David</cp:lastModifiedBy>
  <cp:revision>30</cp:revision>
  <dcterms:created xsi:type="dcterms:W3CDTF">2013-02-22T23:49:24Z</dcterms:created>
  <dcterms:modified xsi:type="dcterms:W3CDTF">2013-05-18T23:26:20Z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