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81A4-266A-42BE-B23B-7306F1FB7E2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5FE3-91A6-46E4-8BE2-58AD7B695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7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666154-0C4B-4000-B179-F63E974BEAF9}" type="slidenum">
              <a:rPr lang="cs-CZ">
                <a:solidFill>
                  <a:prstClr val="white"/>
                </a:solidFill>
              </a:rPr>
              <a:pPr/>
              <a:t>7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3228" cy="342272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2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3" y="4343231"/>
            <a:ext cx="5476895" cy="41056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13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8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07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9D3B95-B397-4B94-BD97-78BF7CDA21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34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13A45C-27ED-472C-A73B-739D31E78C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21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F69F4D-F474-4DD8-9957-B6A75E25A96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240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39200" cy="45148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3920" y="1604329"/>
            <a:ext cx="4039200" cy="451487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7BD806-62DA-4516-936C-5614399817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552DC3-49A1-4C3F-9B45-DE0AA8B302A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40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FDE46B-C503-4569-A99B-A071737DB3D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659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B60B50-BDED-47AA-9CCC-07C5D794B21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82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66B4E6-5291-4AA6-97F7-DCFCD51E5AB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558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2AE919-3ADC-4251-B41A-E6BA57E27B0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07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9AA0FC-DA6A-42E9-8258-374889475DC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55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9681" y="273629"/>
            <a:ext cx="2053440" cy="584557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24960" cy="584557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53CFDE-39B6-4ADF-BE14-847F33F0A1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2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16640" cy="11333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7200" cy="46084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8240" cy="460848"/>
          </a:xfrm>
        </p:spPr>
        <p:txBody>
          <a:bodyPr/>
          <a:lstStyle>
            <a:lvl1pPr>
              <a:defRPr/>
            </a:lvl1pPr>
          </a:lstStyle>
          <a:p>
            <a:fld id="{BE30FE46-B4A5-4808-8689-1D409244C72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22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8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42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1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47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2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6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A650-0E4E-4873-8FC0-3B783E4DFCB7}" type="datetimeFigureOut">
              <a:rPr lang="cs-CZ" smtClean="0"/>
              <a:t>19.5.2013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234D-DC64-4FC7-8679-10CC87A32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16640" cy="11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16640" cy="451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18240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87200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18240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F41FA5F-E894-4F1A-A80A-856DAE5A41D4}" type="slidenum">
              <a:rPr lang="cs-CZ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5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2"/>
          <p:cNvSpPr txBox="1">
            <a:spLocks noChangeArrowheads="1"/>
          </p:cNvSpPr>
          <p:nvPr/>
        </p:nvSpPr>
        <p:spPr bwMode="auto">
          <a:xfrm>
            <a:off x="1479600" y="497632"/>
            <a:ext cx="7316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12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980" y="5373216"/>
            <a:ext cx="6969125" cy="13430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399480" y="1289720"/>
            <a:ext cx="6404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VY_32_INOVACE_13_08_-_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Biologická rozmanitost a systematika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7"/>
          <p:cNvSpPr txBox="1">
            <a:spLocks noChangeArrowheads="1"/>
          </p:cNvSpPr>
          <p:nvPr/>
        </p:nvSpPr>
        <p:spPr bwMode="auto">
          <a:xfrm>
            <a:off x="399480" y="1001688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15" name="TextovéPole 10"/>
          <p:cNvSpPr txBox="1">
            <a:spLocks noChangeArrowheads="1"/>
          </p:cNvSpPr>
          <p:nvPr/>
        </p:nvSpPr>
        <p:spPr bwMode="auto">
          <a:xfrm>
            <a:off x="399480" y="1577752"/>
            <a:ext cx="72008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3"/>
          <p:cNvSpPr txBox="1">
            <a:spLocks noChangeArrowheads="1"/>
          </p:cNvSpPr>
          <p:nvPr/>
        </p:nvSpPr>
        <p:spPr bwMode="auto">
          <a:xfrm>
            <a:off x="399480" y="1865784"/>
            <a:ext cx="5828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         Základy přírodních věd / </a:t>
            </a:r>
            <a:r>
              <a:rPr lang="cs-CZ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biologie,ekologie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4"/>
          <p:cNvSpPr txBox="1">
            <a:spLocks noChangeArrowheads="1"/>
          </p:cNvSpPr>
          <p:nvPr/>
        </p:nvSpPr>
        <p:spPr bwMode="auto">
          <a:xfrm>
            <a:off x="399480" y="2153816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6"/>
          <p:cNvSpPr txBox="1">
            <a:spLocks noChangeArrowheads="1"/>
          </p:cNvSpPr>
          <p:nvPr/>
        </p:nvSpPr>
        <p:spPr bwMode="auto">
          <a:xfrm>
            <a:off x="399480" y="2441848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8"/>
          <p:cNvSpPr txBox="1">
            <a:spLocks noChangeArrowheads="1"/>
          </p:cNvSpPr>
          <p:nvPr/>
        </p:nvSpPr>
        <p:spPr bwMode="auto">
          <a:xfrm>
            <a:off x="2415704" y="1001688"/>
            <a:ext cx="177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Slavík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5"/>
          <p:cNvSpPr txBox="1">
            <a:spLocks noChangeArrowheads="1"/>
          </p:cNvSpPr>
          <p:nvPr/>
        </p:nvSpPr>
        <p:spPr bwMode="auto">
          <a:xfrm>
            <a:off x="2415704" y="2441848"/>
            <a:ext cx="6192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 slouží k seznámení studentů  s biologickou rozmanitostí a  systematikou. 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17"/>
          <p:cNvSpPr txBox="1">
            <a:spLocks noChangeArrowheads="1"/>
          </p:cNvSpPr>
          <p:nvPr/>
        </p:nvSpPr>
        <p:spPr bwMode="auto">
          <a:xfrm>
            <a:off x="2415704" y="1577752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17"/>
          <p:cNvSpPr txBox="1">
            <a:spLocks noChangeArrowheads="1"/>
          </p:cNvSpPr>
          <p:nvPr/>
        </p:nvSpPr>
        <p:spPr bwMode="auto">
          <a:xfrm>
            <a:off x="2415704" y="2153816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6.3.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6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BIOLOGICKÁ ROZMANITOST</a:t>
            </a:r>
            <a:br>
              <a:rPr lang="cs-CZ" sz="3200" dirty="0" smtClean="0"/>
            </a:br>
            <a:r>
              <a:rPr lang="cs-CZ" sz="3200" dirty="0" smtClean="0"/>
              <a:t>BIODIVERZITA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89" y="1340768"/>
            <a:ext cx="1800200" cy="25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24832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70" y="4221088"/>
            <a:ext cx="1448219" cy="23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0189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91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BIODIVERZITA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Rozumí se tím různorodost genů, rostlinných a živočišných druhů a ekosystémů, které utváří život na Zemi. Jejich vazby mezi sebou a okolním prostředí.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V posledních letech stále více zaznamenáváme úbytek biodiverzity a to hlavně z důvodů :</a:t>
            </a:r>
          </a:p>
          <a:p>
            <a:pPr>
              <a:buFontTx/>
              <a:buChar char="-"/>
            </a:pPr>
            <a:r>
              <a:rPr lang="cs-CZ" sz="2800" dirty="0" smtClean="0"/>
              <a:t>intenzivního zemědělství  </a:t>
            </a:r>
          </a:p>
          <a:p>
            <a:pPr>
              <a:buFontTx/>
              <a:buChar char="-"/>
            </a:pPr>
            <a:r>
              <a:rPr lang="cs-CZ" sz="2800" dirty="0" smtClean="0"/>
              <a:t>důlní činností</a:t>
            </a:r>
          </a:p>
          <a:p>
            <a:pPr>
              <a:buFontTx/>
              <a:buChar char="-"/>
            </a:pPr>
            <a:r>
              <a:rPr lang="cs-CZ" sz="2800" dirty="0"/>
              <a:t>n</a:t>
            </a:r>
            <a:r>
              <a:rPr lang="cs-CZ" sz="2800" dirty="0" smtClean="0"/>
              <a:t>adměrným využíváním lesů, vodstva a půdy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66723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1926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vlivem cizích rostlinných a živočišných druhů</a:t>
            </a:r>
          </a:p>
          <a:p>
            <a:pPr>
              <a:buFontTx/>
              <a:buChar char="-"/>
            </a:pPr>
            <a:r>
              <a:rPr lang="cs-CZ" sz="2800" dirty="0"/>
              <a:t>z</a:t>
            </a:r>
            <a:r>
              <a:rPr lang="cs-CZ" sz="2800" dirty="0" smtClean="0"/>
              <a:t>nečištěním</a:t>
            </a:r>
          </a:p>
          <a:p>
            <a:pPr>
              <a:buFontTx/>
              <a:buChar char="-"/>
            </a:pPr>
            <a:r>
              <a:rPr lang="cs-CZ" sz="2800" dirty="0" smtClean="0"/>
              <a:t>globální změnou klimatu  </a:t>
            </a:r>
            <a:endParaRPr lang="cs-CZ" sz="2800" dirty="0"/>
          </a:p>
        </p:txBody>
      </p:sp>
      <p:pic>
        <p:nvPicPr>
          <p:cNvPr id="2050" name="Picture 2" descr="C:\Users\David\Desktop\dovolená 2012\100D3100\DSC_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624736" cy="37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4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BIOLOGICKÁ SYSTEMATIKA</a:t>
            </a:r>
            <a:br>
              <a:rPr lang="cs-CZ" sz="3200" dirty="0" smtClean="0"/>
            </a:br>
            <a:r>
              <a:rPr lang="cs-CZ" sz="3200" dirty="0" smtClean="0"/>
              <a:t>TAXONOMIE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Teorie a praxe klasifikace organismů dle určitých pravidel do jednotlivých kategorií</a:t>
            </a:r>
          </a:p>
          <a:p>
            <a:r>
              <a:rPr lang="cs-CZ" sz="2800" dirty="0" smtClean="0"/>
              <a:t>Zkoumá druhy a druhovou diverzitu organismů a vztahy mezi nimi</a:t>
            </a:r>
            <a:endParaRPr lang="cs-CZ" sz="2800" dirty="0"/>
          </a:p>
        </p:txBody>
      </p:sp>
      <p:pic>
        <p:nvPicPr>
          <p:cNvPr id="3074" name="Picture 2" descr="C:\Users\David\Desktop\fotky\Olympus mju-600\100OLYMP\P101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5184576" cy="30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8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Základní taxonomické kategorie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Říše</a:t>
            </a:r>
          </a:p>
          <a:p>
            <a:pPr>
              <a:buFontTx/>
              <a:buChar char="-"/>
            </a:pPr>
            <a:r>
              <a:rPr lang="cs-CZ" dirty="0" smtClean="0"/>
              <a:t>Kmen</a:t>
            </a:r>
          </a:p>
          <a:p>
            <a:pPr>
              <a:buFontTx/>
              <a:buChar char="-"/>
            </a:pPr>
            <a:r>
              <a:rPr lang="cs-CZ" dirty="0" smtClean="0"/>
              <a:t>Třída</a:t>
            </a:r>
          </a:p>
          <a:p>
            <a:pPr>
              <a:buFontTx/>
              <a:buChar char="-"/>
            </a:pPr>
            <a:r>
              <a:rPr lang="cs-CZ" dirty="0" smtClean="0"/>
              <a:t>Řád</a:t>
            </a:r>
          </a:p>
          <a:p>
            <a:pPr>
              <a:buFontTx/>
              <a:buChar char="-"/>
            </a:pPr>
            <a:r>
              <a:rPr lang="cs-CZ" dirty="0" smtClean="0"/>
              <a:t>Čeleď</a:t>
            </a:r>
          </a:p>
          <a:p>
            <a:pPr>
              <a:buFontTx/>
              <a:buChar char="-"/>
            </a:pPr>
            <a:r>
              <a:rPr lang="cs-CZ" dirty="0" smtClean="0"/>
              <a:t>Rod</a:t>
            </a:r>
          </a:p>
          <a:p>
            <a:pPr>
              <a:buFontTx/>
              <a:buChar char="-"/>
            </a:pPr>
            <a:r>
              <a:rPr lang="cs-CZ" dirty="0" smtClean="0"/>
              <a:t>Druh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4098" name="Picture 2" descr="C:\Users\David\Desktop\fotky\DCIM\100D3100\DSC_1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79776"/>
            <a:ext cx="70231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6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2" y="182899"/>
            <a:ext cx="8222400" cy="1058511"/>
          </a:xfrm>
          <a:ln/>
        </p:spPr>
        <p:txBody>
          <a:bodyPr/>
          <a:lstStyle/>
          <a:p>
            <a:pPr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</a:pPr>
            <a:r>
              <a:rPr lang="cs-CZ" sz="3600" dirty="0" err="1"/>
              <a:t>Felidae</a:t>
            </a:r>
            <a:r>
              <a:rPr lang="cs-CZ" sz="3600" dirty="0"/>
              <a:t> - KOČKOVITÍ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5911200" cy="2612434"/>
          </a:xfrm>
          <a:ln/>
        </p:spPr>
        <p:txBody>
          <a:bodyPr tIns="0"/>
          <a:lstStyle/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/>
              <a:t>Říše: </a:t>
            </a:r>
            <a:r>
              <a:rPr lang="cs-CZ" sz="1400" dirty="0"/>
              <a:t>			živočichové (</a:t>
            </a:r>
            <a:r>
              <a:rPr lang="cs-CZ" sz="1400" dirty="0" err="1"/>
              <a:t>Animalia</a:t>
            </a:r>
            <a:r>
              <a:rPr lang="cs-CZ" sz="1400" dirty="0"/>
              <a:t>)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/>
              <a:t>Kmen:</a:t>
            </a:r>
            <a:r>
              <a:rPr lang="cs-CZ" sz="1400" dirty="0"/>
              <a:t> 		strunatci (</a:t>
            </a:r>
            <a:r>
              <a:rPr lang="cs-CZ" sz="1400" dirty="0" err="1"/>
              <a:t>Chordata</a:t>
            </a:r>
            <a:r>
              <a:rPr lang="cs-CZ" sz="1400" dirty="0"/>
              <a:t>)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/>
              <a:t>Podkmen:</a:t>
            </a:r>
            <a:r>
              <a:rPr lang="cs-CZ" sz="1400" dirty="0"/>
              <a:t> 		obratlovci (</a:t>
            </a:r>
            <a:r>
              <a:rPr lang="cs-CZ" sz="1400" dirty="0" err="1"/>
              <a:t>Vertebrata</a:t>
            </a:r>
            <a:r>
              <a:rPr lang="cs-CZ" sz="1400" dirty="0"/>
              <a:t>)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/>
              <a:t>Třída</a:t>
            </a:r>
            <a:r>
              <a:rPr lang="cs-CZ" sz="1400" dirty="0"/>
              <a:t>: 		savci (</a:t>
            </a:r>
            <a:r>
              <a:rPr lang="cs-CZ" sz="1400" dirty="0" err="1"/>
              <a:t>Mammalia</a:t>
            </a:r>
            <a:r>
              <a:rPr lang="cs-CZ" sz="1400" dirty="0"/>
              <a:t>)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/>
              <a:t>Řád:</a:t>
            </a:r>
            <a:r>
              <a:rPr lang="cs-CZ" sz="1400" dirty="0"/>
              <a:t> 			šelmy (</a:t>
            </a:r>
            <a:r>
              <a:rPr lang="cs-CZ" sz="1400" dirty="0" err="1"/>
              <a:t>Carnivora</a:t>
            </a:r>
            <a:r>
              <a:rPr lang="cs-CZ" sz="1400" dirty="0"/>
              <a:t>)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/>
              <a:t>Čeleď: </a:t>
            </a:r>
            <a:r>
              <a:rPr lang="cs-CZ" sz="1400" b="1" dirty="0" smtClean="0"/>
              <a:t>               </a:t>
            </a:r>
            <a:r>
              <a:rPr lang="cs-CZ" sz="1400" dirty="0" smtClean="0"/>
              <a:t>kočkovití (</a:t>
            </a:r>
            <a:r>
              <a:rPr lang="cs-CZ" sz="1400" dirty="0" err="1" smtClean="0"/>
              <a:t>Felidae</a:t>
            </a:r>
            <a:r>
              <a:rPr lang="cs-CZ" sz="1400" dirty="0" smtClean="0"/>
              <a:t>)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dirty="0" smtClean="0"/>
              <a:t>Druh:                  kočka domácí</a:t>
            </a:r>
            <a:r>
              <a:rPr lang="cs-CZ" sz="1400" dirty="0"/>
              <a:t>		</a:t>
            </a:r>
          </a:p>
          <a:p>
            <a:pPr marL="619145" indent="-617706">
              <a:buClrTx/>
              <a:buSzTx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endParaRPr lang="cs-CZ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81" y="1143481"/>
            <a:ext cx="2633760" cy="31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55360" y="4343496"/>
            <a:ext cx="326592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999" rIns="0" bIns="0" anchor="ctr"/>
          <a:lstStyle>
            <a:lvl1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cs-CZ" sz="1400"/>
              <a:t>Rod  FELIS - KOČKA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0" y="3611758"/>
            <a:ext cx="4446720" cy="289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53760" y="6237295"/>
            <a:ext cx="326592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999" rIns="0" bIns="0" anchor="ctr"/>
          <a:lstStyle>
            <a:lvl1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cs-CZ" sz="1400"/>
              <a:t>Rod  LYNX - RYS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700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8042" y="908720"/>
            <a:ext cx="5911200" cy="26124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tIns="0"/>
          <a:lstStyle>
            <a:lvl1pPr marL="311045" indent="-311045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Říše: </a:t>
            </a:r>
            <a:r>
              <a:rPr lang="cs-CZ" sz="1400" kern="0" dirty="0" smtClean="0"/>
              <a:t>			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Kmen:</a:t>
            </a:r>
            <a:r>
              <a:rPr lang="cs-CZ" sz="1400" kern="0" dirty="0" smtClean="0"/>
              <a:t> 		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Podkmen:</a:t>
            </a:r>
            <a:r>
              <a:rPr lang="cs-CZ" sz="1400" kern="0" dirty="0" smtClean="0"/>
              <a:t> 		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Třída</a:t>
            </a:r>
            <a:r>
              <a:rPr lang="cs-CZ" sz="1400" kern="0" dirty="0" smtClean="0"/>
              <a:t>: 		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Řád:</a:t>
            </a:r>
            <a:r>
              <a:rPr lang="cs-CZ" sz="1400" kern="0" dirty="0" smtClean="0"/>
              <a:t> 			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Čeleď:  </a:t>
            </a:r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Rod:              </a:t>
            </a:r>
            <a:endParaRPr lang="cs-CZ" sz="1400" kern="0" dirty="0" smtClean="0"/>
          </a:p>
          <a:p>
            <a:pPr marL="619145" indent="-617706">
              <a:buFont typeface="Times New Roman" pitchFamily="18" charset="0"/>
              <a:buChar char="•"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r>
              <a:rPr lang="cs-CZ" sz="1400" b="1" kern="0" dirty="0" smtClean="0"/>
              <a:t>Druh:                  </a:t>
            </a:r>
            <a:r>
              <a:rPr lang="cs-CZ" sz="1400" kern="0" dirty="0" smtClean="0"/>
              <a:t>		</a:t>
            </a:r>
          </a:p>
          <a:p>
            <a:pPr marL="619145" indent="-617706">
              <a:buClrTx/>
              <a:buSzTx/>
              <a:tabLst>
                <a:tab pos="712737" algn="l"/>
                <a:tab pos="1120220" algn="l"/>
                <a:tab pos="1527704" algn="l"/>
                <a:tab pos="1935188" algn="l"/>
                <a:tab pos="2342672" algn="l"/>
                <a:tab pos="2750156" algn="l"/>
                <a:tab pos="3157640" algn="l"/>
                <a:tab pos="3565123" algn="l"/>
                <a:tab pos="3972607" algn="l"/>
                <a:tab pos="4380091" algn="l"/>
                <a:tab pos="4787575" algn="l"/>
                <a:tab pos="5195059" algn="l"/>
                <a:tab pos="5602542" algn="l"/>
                <a:tab pos="6010026" algn="l"/>
                <a:tab pos="6417509" algn="l"/>
                <a:tab pos="6824993" algn="l"/>
                <a:tab pos="7232477" algn="l"/>
                <a:tab pos="7639961" algn="l"/>
                <a:tab pos="8047445" algn="l"/>
                <a:tab pos="8454929" algn="l"/>
                <a:tab pos="8554280" algn="l"/>
                <a:tab pos="8961762" algn="l"/>
                <a:tab pos="9369247" algn="l"/>
                <a:tab pos="9776730" algn="l"/>
              </a:tabLst>
            </a:pPr>
            <a:endParaRPr lang="cs-CZ" sz="1400" kern="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2766"/>
            <a:ext cx="2633760" cy="31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52120" y="4098670"/>
            <a:ext cx="326592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999" rIns="0" bIns="0" anchor="ctr"/>
          <a:lstStyle>
            <a:lvl1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cs-CZ" sz="1400" dirty="0" smtClean="0"/>
              <a:t>  </a:t>
            </a:r>
            <a:r>
              <a:rPr lang="cs-CZ" sz="1400" dirty="0"/>
              <a:t>FELIS - KOČKA</a:t>
            </a:r>
          </a:p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332656"/>
            <a:ext cx="6622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Zařaďte živočichy na fotkách do taxonomických kategorií</a:t>
            </a:r>
            <a:endParaRPr lang="cs-CZ" sz="2000" dirty="0"/>
          </a:p>
        </p:txBody>
      </p:sp>
      <p:pic>
        <p:nvPicPr>
          <p:cNvPr id="7" name="Picture 4" descr="250px-Erinaceus_europaeus_LC0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0365"/>
            <a:ext cx="4591623" cy="27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35" y="3943669"/>
            <a:ext cx="4239741" cy="256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016627" y="556763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Slavík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jméno@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březen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PowerPoint.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267400" y="835098"/>
            <a:ext cx="768897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: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Rosypal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Stanislav. Nový  přehled biologie. Nakladatelství: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2003</a:t>
            </a:r>
            <a:endParaRPr lang="cs-CZ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-2484784" y="-40593"/>
            <a:ext cx="8216640" cy="1133399"/>
          </a:xfrm>
        </p:spPr>
        <p:txBody>
          <a:bodyPr/>
          <a:lstStyle/>
          <a:p>
            <a:r>
              <a:rPr lang="pl-PL" sz="1400" b="1" kern="1200" dirty="0" smtClean="0"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2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znavacka zoo-Jituš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501AD657-DEE5-43C3-ABA5-AEA18ED7B402}"/>
</file>

<file path=customXml/itemProps2.xml><?xml version="1.0" encoding="utf-8"?>
<ds:datastoreItem xmlns:ds="http://schemas.openxmlformats.org/officeDocument/2006/customXml" ds:itemID="{B4E5FDAC-5D88-409F-961D-9E07E3DACF84}"/>
</file>

<file path=customXml/itemProps3.xml><?xml version="1.0" encoding="utf-8"?>
<ds:datastoreItem xmlns:ds="http://schemas.openxmlformats.org/officeDocument/2006/customXml" ds:itemID="{E17C82DF-4F19-4CC1-9B50-9293BB6C69F1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252</Words>
  <Application>Microsoft Office PowerPoint</Application>
  <PresentationFormat>Předvádění na obrazovce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systému Office</vt:lpstr>
      <vt:lpstr>poznavacka zoo-Jituš</vt:lpstr>
      <vt:lpstr>Prezentace aplikace PowerPoint</vt:lpstr>
      <vt:lpstr>BIOLOGICKÁ ROZMANITOST BIODIVERZITA </vt:lpstr>
      <vt:lpstr>BIODIVERZITA</vt:lpstr>
      <vt:lpstr>Prezentace aplikace PowerPoint</vt:lpstr>
      <vt:lpstr>BIOLOGICKÁ SYSTEMATIKA TAXONOMIE</vt:lpstr>
      <vt:lpstr>Základní taxonomické kategorie</vt:lpstr>
      <vt:lpstr>Felidae - KOČKOVITÍ</vt:lpstr>
      <vt:lpstr>Prezentace aplikace PowerPoint</vt:lpstr>
      <vt:lpstr>Seznam použité literatury a pramenů: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</dc:creator>
  <cp:lastModifiedBy>David</cp:lastModifiedBy>
  <cp:revision>14</cp:revision>
  <dcterms:created xsi:type="dcterms:W3CDTF">2013-03-18T00:30:23Z</dcterms:created>
  <dcterms:modified xsi:type="dcterms:W3CDTF">2013-05-19T03:58:18Z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