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7" r:id="rId4"/>
    <p:sldId id="258" r:id="rId5"/>
    <p:sldId id="259" r:id="rId6"/>
    <p:sldId id="261" r:id="rId7"/>
    <p:sldId id="260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354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4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860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08A9-4E6A-477B-A184-4B090F07DFA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F9AC0-542D-4D9C-8251-2F0E26F63AA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6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44FE-6E49-4169-B807-FA02EE35A8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0451-E2EE-4C4C-9192-791055AB78A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CDDB-A9AE-427F-A093-49C44D489A1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0B78-3DA7-452D-82E5-C4C9F8163BA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3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8CB9B-4219-40F8-8E34-5198AE622D0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A2660-9E0E-4513-8CCA-CEE3568EFBB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3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BF6A-CCD7-4DE7-AC21-F8830A326C6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1E5F-9B89-4FBA-8E54-C1DE1B91E3B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2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8CCB2-AC98-42CF-8709-9EACA1FD040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282C-98D8-47C0-B18C-06AA5B044A9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49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68DB-7257-4E38-92B0-DE19BDC6C3D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C820-D399-4665-8C76-AA9A43389CB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09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AB19-CD8C-472E-ACFE-93C482EE992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56E6-6437-4D0D-B7B1-9872EC7B0EF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5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644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E569-D661-4AE9-8F3A-64A92B93378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3CEF-23A4-4866-8233-CF8DFA5242C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00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CC6BD-53CC-49B4-98B3-42DEB44F53E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D806-7E96-4FC3-B986-B139521F4E6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135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2" y="274639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8ACF-D35C-45EF-B09C-46405189308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87FD-83CD-4419-B705-D3F15CA2327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9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27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04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33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0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11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12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19BE-04B3-4342-9906-A81AE6948CBF}" type="datetimeFigureOut">
              <a:rPr lang="cs-CZ" smtClean="0"/>
              <a:t>20.5.2013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68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B19BE-04B3-4342-9906-A81AE6948CBF}" type="datetimeFigureOut">
              <a:rPr lang="cs-CZ" smtClean="0"/>
              <a:t>20.5.2013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D6DDD-3615-4E08-81C8-A316E66F99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509"/>
            <a:ext cx="2133124" cy="364331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6B2EE-0B20-4CFC-B507-54BB796968B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20.5.2013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677" y="6356509"/>
            <a:ext cx="2894648" cy="364331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677" y="6356509"/>
            <a:ext cx="2133123" cy="364331"/>
          </a:xfrm>
          <a:prstGeom prst="rect">
            <a:avLst/>
          </a:prstGeom>
        </p:spPr>
        <p:txBody>
          <a:bodyPr vert="horz" lIns="82296" tIns="41148" rIns="82296" bIns="4114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B8EA9A-D5BC-41ED-86F3-F93DC0D78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1148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82296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23444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64592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08610" indent="-30861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2"/>
          <p:cNvSpPr txBox="1">
            <a:spLocks noChangeArrowheads="1"/>
          </p:cNvSpPr>
          <p:nvPr/>
        </p:nvSpPr>
        <p:spPr bwMode="auto">
          <a:xfrm>
            <a:off x="1178074" y="497631"/>
            <a:ext cx="7316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Dalovice, Hlavní 114, 362 63 Dalovice</a:t>
            </a:r>
          </a:p>
        </p:txBody>
      </p:sp>
      <p:pic>
        <p:nvPicPr>
          <p:cNvPr id="3" name="Obrázek 3" descr="Logolink OPVK - oříznutý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980" y="5373216"/>
            <a:ext cx="6969125" cy="13430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ovéPole 4"/>
          <p:cNvSpPr txBox="1">
            <a:spLocks noChangeArrowheads="1"/>
          </p:cNvSpPr>
          <p:nvPr/>
        </p:nvSpPr>
        <p:spPr bwMode="auto">
          <a:xfrm>
            <a:off x="561032" y="4869160"/>
            <a:ext cx="8407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5" name="TextovéPole 6"/>
          <p:cNvSpPr txBox="1">
            <a:spLocks noChangeArrowheads="1"/>
          </p:cNvSpPr>
          <p:nvPr/>
        </p:nvSpPr>
        <p:spPr bwMode="auto">
          <a:xfrm>
            <a:off x="399480" y="1289720"/>
            <a:ext cx="190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</a:t>
            </a:r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</a:t>
            </a:r>
          </a:p>
        </p:txBody>
      </p:sp>
      <p:sp>
        <p:nvSpPr>
          <p:cNvPr id="6" name="TextovéPole 7"/>
          <p:cNvSpPr txBox="1">
            <a:spLocks noChangeArrowheads="1"/>
          </p:cNvSpPr>
          <p:nvPr/>
        </p:nvSpPr>
        <p:spPr bwMode="auto">
          <a:xfrm>
            <a:off x="399480" y="1001688"/>
            <a:ext cx="2159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</a:t>
            </a:r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materiálu:	</a:t>
            </a:r>
          </a:p>
        </p:txBody>
      </p:sp>
      <p:sp>
        <p:nvSpPr>
          <p:cNvPr id="7" name="TextovéPole 10"/>
          <p:cNvSpPr txBox="1">
            <a:spLocks noChangeArrowheads="1"/>
          </p:cNvSpPr>
          <p:nvPr/>
        </p:nvSpPr>
        <p:spPr bwMode="auto">
          <a:xfrm>
            <a:off x="399480" y="1577752"/>
            <a:ext cx="72008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13"/>
          <p:cNvSpPr txBox="1">
            <a:spLocks noChangeArrowheads="1"/>
          </p:cNvSpPr>
          <p:nvPr/>
        </p:nvSpPr>
        <p:spPr bwMode="auto">
          <a:xfrm>
            <a:off x="399480" y="1865784"/>
            <a:ext cx="1872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14"/>
          <p:cNvSpPr txBox="1">
            <a:spLocks noChangeArrowheads="1"/>
          </p:cNvSpPr>
          <p:nvPr/>
        </p:nvSpPr>
        <p:spPr bwMode="auto">
          <a:xfrm>
            <a:off x="399480" y="2153816"/>
            <a:ext cx="180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</a:t>
            </a: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(období) tvorby:</a:t>
            </a:r>
            <a:endParaRPr lang="cs-CZ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16"/>
          <p:cNvSpPr txBox="1">
            <a:spLocks noChangeArrowheads="1"/>
          </p:cNvSpPr>
          <p:nvPr/>
        </p:nvSpPr>
        <p:spPr bwMode="auto">
          <a:xfrm>
            <a:off x="399480" y="2441848"/>
            <a:ext cx="9361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7"/>
          <p:cNvSpPr txBox="1">
            <a:spLocks noChangeArrowheads="1"/>
          </p:cNvSpPr>
          <p:nvPr/>
        </p:nvSpPr>
        <p:spPr bwMode="auto">
          <a:xfrm>
            <a:off x="2315816" y="1277913"/>
            <a:ext cx="64807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VY_32_INOVACE_13_10_-_Ekosystém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8"/>
          <p:cNvSpPr txBox="1">
            <a:spLocks noChangeArrowheads="1"/>
          </p:cNvSpPr>
          <p:nvPr/>
        </p:nvSpPr>
        <p:spPr bwMode="auto">
          <a:xfrm>
            <a:off x="2199680" y="1001688"/>
            <a:ext cx="2636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David Slavík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25"/>
          <p:cNvSpPr txBox="1">
            <a:spLocks noChangeArrowheads="1"/>
          </p:cNvSpPr>
          <p:nvPr/>
        </p:nvSpPr>
        <p:spPr bwMode="auto">
          <a:xfrm>
            <a:off x="2315816" y="2430042"/>
            <a:ext cx="62925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Materiál slouží k seznámení studentů 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ekosystémem v ekologii 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7"/>
          <p:cNvSpPr txBox="1">
            <a:spLocks noChangeArrowheads="1"/>
          </p:cNvSpPr>
          <p:nvPr/>
        </p:nvSpPr>
        <p:spPr bwMode="auto">
          <a:xfrm>
            <a:off x="2051720" y="1577752"/>
            <a:ext cx="127838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2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7"/>
          <p:cNvSpPr txBox="1">
            <a:spLocks noChangeArrowheads="1"/>
          </p:cNvSpPr>
          <p:nvPr/>
        </p:nvSpPr>
        <p:spPr bwMode="auto">
          <a:xfrm>
            <a:off x="2315816" y="1865784"/>
            <a:ext cx="66526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Základy přírodních věd / biologie, ekologie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7"/>
          <p:cNvSpPr txBox="1">
            <a:spLocks noChangeArrowheads="1"/>
          </p:cNvSpPr>
          <p:nvPr/>
        </p:nvSpPr>
        <p:spPr bwMode="auto">
          <a:xfrm>
            <a:off x="2304480" y="2153816"/>
            <a:ext cx="102562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3.4. 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cs-CZ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cs-CZ" dirty="0" smtClean="0"/>
              <a:t>Ekosystém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064896" cy="4680520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cs-CZ" dirty="0" smtClean="0"/>
              <a:t>Je základní funkční jednotkou přírody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Je to souhrn živých a neživých složek vyskytujících se v určité době, mezi nimiž dochází ke koloběhu látek a toku energie</a:t>
            </a:r>
            <a:endParaRPr lang="cs-CZ" dirty="0"/>
          </a:p>
        </p:txBody>
      </p:sp>
      <p:pic>
        <p:nvPicPr>
          <p:cNvPr id="1026" name="Picture 2" descr="C:\Users\David\Desktop\fotky\Chorvatsko 2011\100D3100\DSC_0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68" y="3645024"/>
            <a:ext cx="49685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3568" y="-14560"/>
            <a:ext cx="7772400" cy="1470025"/>
          </a:xfrm>
        </p:spPr>
        <p:txBody>
          <a:bodyPr/>
          <a:lstStyle/>
          <a:p>
            <a:r>
              <a:rPr lang="cs-CZ" dirty="0" smtClean="0"/>
              <a:t>4 hlavní složky ekosystému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099344"/>
            <a:ext cx="705678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 smtClean="0"/>
              <a:t>Biotop –  souhrn všech neživých součástí přírody,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Producenti – všechny autotrofní organismy,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Konzumenti –  organismy, které nejsou schopny fotosyntézy,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sz="2000" dirty="0" err="1" smtClean="0"/>
              <a:t>Dekompozitoři</a:t>
            </a:r>
            <a:r>
              <a:rPr lang="cs-CZ" sz="2000" dirty="0" smtClean="0"/>
              <a:t> – rozkladači.</a:t>
            </a:r>
            <a:endParaRPr lang="cs-CZ" sz="2000" dirty="0"/>
          </a:p>
        </p:txBody>
      </p:sp>
      <p:pic>
        <p:nvPicPr>
          <p:cNvPr id="2050" name="Picture 2" descr="C:\Users\David\Desktop\fotky\Chorvatsko 2011\100D3100\DSC_0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32" y="2924944"/>
            <a:ext cx="4896544" cy="32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0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2" y="764704"/>
            <a:ext cx="6768752" cy="3908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                       </a:t>
            </a:r>
            <a:r>
              <a:rPr lang="cs-CZ" sz="2800" b="1" dirty="0" smtClean="0"/>
              <a:t>Potravní řetězec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Soubor organismů, které jsou na sobě potravně závislé (troficky)</a:t>
            </a:r>
          </a:p>
          <a:p>
            <a:pPr marL="342900" indent="-342900">
              <a:buFontTx/>
              <a:buChar char="-"/>
            </a:pPr>
            <a:endParaRPr lang="cs-CZ" sz="2400" dirty="0"/>
          </a:p>
          <a:p>
            <a:r>
              <a:rPr lang="cs-CZ" sz="2400" dirty="0" smtClean="0"/>
              <a:t>                             </a:t>
            </a:r>
            <a:r>
              <a:rPr lang="cs-CZ" sz="2800" b="1" dirty="0" smtClean="0"/>
              <a:t>Tok energie</a:t>
            </a:r>
            <a:r>
              <a:rPr lang="cs-CZ" sz="2400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Je to množství energie, které vstupuje do ekosystému prostřednictvím slunečního záření a je vbudováno do organické biomasy producentů (fotosyntéza)</a:t>
            </a:r>
          </a:p>
          <a:p>
            <a:pPr marL="342900" indent="-342900">
              <a:buFontTx/>
              <a:buChar char="-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6719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prava 2"/>
          <p:cNvSpPr/>
          <p:nvPr/>
        </p:nvSpPr>
        <p:spPr>
          <a:xfrm>
            <a:off x="7560332" y="5819779"/>
            <a:ext cx="720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43608" y="116632"/>
            <a:ext cx="7344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                        Koloběh látek</a:t>
            </a:r>
          </a:p>
          <a:p>
            <a:r>
              <a:rPr lang="cs-CZ" sz="2400" dirty="0" smtClean="0"/>
              <a:t>V přírodě se látky pohybují, kolují a jsou ovlivňovány dalšími látkami a organismy.</a:t>
            </a:r>
          </a:p>
          <a:p>
            <a:r>
              <a:rPr lang="cs-CZ" sz="2400" dirty="0" err="1" smtClean="0"/>
              <a:t>Nejvýznamějšími</a:t>
            </a:r>
            <a:r>
              <a:rPr lang="cs-CZ" sz="2400" dirty="0" smtClean="0"/>
              <a:t> jsou koloběh vody a koloběh biogenních prvků, tedy prvků nezbytných pro život – C, O, N, S, P.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Koloběh vody</a:t>
            </a:r>
            <a:r>
              <a:rPr lang="cs-CZ" sz="2400" dirty="0" smtClean="0"/>
              <a:t> – voda se odpařuje ze zemského povrchu nebo z hladiny vodních toků a následně dochází ke kondenzaci vodní páry, vzniku oblačnosti, ze které se vrací voda na zemi ve formě srážek.</a:t>
            </a:r>
          </a:p>
        </p:txBody>
      </p:sp>
      <p:pic>
        <p:nvPicPr>
          <p:cNvPr id="3074" name="Picture 2" descr="C:\Users\David\Desktop\fotky\Chorvatsko 2011\100D3100\DSC_0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24" y="3467069"/>
            <a:ext cx="5239488" cy="337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vid\Desktop\fotky\Chorvatsko 2011\100D3100\DSC_07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764704"/>
            <a:ext cx="81009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2"/>
          <p:cNvSpPr txBox="1">
            <a:spLocks noChangeArrowheads="1"/>
          </p:cNvSpPr>
          <p:nvPr/>
        </p:nvSpPr>
        <p:spPr bwMode="auto">
          <a:xfrm>
            <a:off x="2389196" y="5301208"/>
            <a:ext cx="3566160" cy="76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David Slavík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Dalovice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jméno@</a:t>
            </a:r>
            <a:r>
              <a:rPr lang="cs-CZ" sz="11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logistickaskola.cz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duben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cs-CZ" sz="11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ovéPole 3"/>
          <p:cNvSpPr txBox="1">
            <a:spLocks noChangeArrowheads="1"/>
          </p:cNvSpPr>
          <p:nvPr/>
        </p:nvSpPr>
        <p:spPr bwMode="auto">
          <a:xfrm>
            <a:off x="359532" y="4595530"/>
            <a:ext cx="8424936" cy="42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Objekty, použité k vytvoření materiálu jsou vlastní originální tvorbou autora. pocházejí z veřejných knihoven obrázků (public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nebo z databáze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Microsoft PowerPoint.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ovéPole 4"/>
          <p:cNvSpPr txBox="1">
            <a:spLocks noChangeArrowheads="1"/>
          </p:cNvSpPr>
          <p:nvPr/>
        </p:nvSpPr>
        <p:spPr bwMode="auto">
          <a:xfrm>
            <a:off x="211618" y="182881"/>
            <a:ext cx="4434840" cy="30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endParaRPr lang="cs-CZ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ovéPole 5"/>
          <p:cNvSpPr txBox="1">
            <a:spLocks noChangeArrowheads="1"/>
          </p:cNvSpPr>
          <p:nvPr/>
        </p:nvSpPr>
        <p:spPr bwMode="auto">
          <a:xfrm>
            <a:off x="294724" y="512676"/>
            <a:ext cx="463731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295" tIns="41148" rIns="82295" bIns="41148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 :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Laštůvka, Z., Krejčová, P. Ekologie. Brno</a:t>
            </a:r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Konvoj 2000</a:t>
            </a:r>
            <a:endParaRPr lang="cs-CZ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Šablona pro DU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7ED15916-B794-4B0B-A829-AEB29C8A5B77}"/>
</file>

<file path=customXml/itemProps2.xml><?xml version="1.0" encoding="utf-8"?>
<ds:datastoreItem xmlns:ds="http://schemas.openxmlformats.org/officeDocument/2006/customXml" ds:itemID="{A15DAD47-CD47-4C23-ACF3-44C55ED0A981}"/>
</file>

<file path=customXml/itemProps3.xml><?xml version="1.0" encoding="utf-8"?>
<ds:datastoreItem xmlns:ds="http://schemas.openxmlformats.org/officeDocument/2006/customXml" ds:itemID="{D0FAF1CB-2792-45CB-9BAC-A43B744ACC63}"/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315</Words>
  <Application>Microsoft Office PowerPoint</Application>
  <PresentationFormat>Předvádění na obrazovce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Motiv systému Office</vt:lpstr>
      <vt:lpstr>Šablona pro DUM</vt:lpstr>
      <vt:lpstr>Prezentace aplikace PowerPoint</vt:lpstr>
      <vt:lpstr>Ekosystém</vt:lpstr>
      <vt:lpstr>4 hlavní složky ekosystému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</dc:creator>
  <cp:lastModifiedBy>David</cp:lastModifiedBy>
  <cp:revision>37</cp:revision>
  <dcterms:created xsi:type="dcterms:W3CDTF">2013-02-22T23:49:24Z</dcterms:created>
  <dcterms:modified xsi:type="dcterms:W3CDTF">2013-05-20T00:46:59Z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