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2" r:id="rId3"/>
    <p:sldId id="265" r:id="rId4"/>
    <p:sldId id="257" r:id="rId5"/>
    <p:sldId id="258" r:id="rId6"/>
    <p:sldId id="259" r:id="rId7"/>
    <p:sldId id="261" r:id="rId8"/>
    <p:sldId id="260" r:id="rId9"/>
    <p:sldId id="264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84" autoAdjust="0"/>
  </p:normalViewPr>
  <p:slideViewPr>
    <p:cSldViewPr>
      <p:cViewPr varScale="1">
        <p:scale>
          <a:sx n="75" d="100"/>
          <a:sy n="75" d="100"/>
        </p:scale>
        <p:origin x="-123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customXml" Target="../customXml/item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B19BE-04B3-4342-9906-A81AE6948CBF}" type="datetimeFigureOut">
              <a:rPr lang="cs-CZ" smtClean="0"/>
              <a:t>20.6.2013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D6DDD-3615-4E08-81C8-A316E66F99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3544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B19BE-04B3-4342-9906-A81AE6948CBF}" type="datetimeFigureOut">
              <a:rPr lang="cs-CZ" smtClean="0"/>
              <a:t>20.6.2013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D6DDD-3615-4E08-81C8-A316E66F99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2240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B19BE-04B3-4342-9906-A81AE6948CBF}" type="datetimeFigureOut">
              <a:rPr lang="cs-CZ" smtClean="0"/>
              <a:t>20.6.2013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D6DDD-3615-4E08-81C8-A316E66F99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7860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F08A9-4E6A-477B-A184-4B090F07DFA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20.6.2013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F9AC0-542D-4D9C-8251-2F0E26F63AA6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166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944FE-6E49-4169-B807-FA02EE35A815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20.6.2013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D0451-E2EE-4C4C-9192-791055AB78AF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65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7CDDB-A9AE-427F-A093-49C44D489A1C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20.6.2013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70B78-3DA7-452D-82E5-C4C9F8163BA2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931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1" y="1600202"/>
            <a:ext cx="4038600" cy="452596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8CB9B-4219-40F8-8E34-5198AE622D0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20.6.2013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A2660-9E0E-4513-8CCA-CEE3568EFBB0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938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3BF6A-CCD7-4DE7-AC21-F8830A326C68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20.6.2013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A1E5F-9B89-4FBA-8E54-C1DE1B91E3B6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924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8CCB2-AC98-42CF-8709-9EACA1FD0405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20.6.2013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E282C-98D8-47C0-B18C-06AA5B044A9D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849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E68DB-7257-4E38-92B0-DE19BDC6C3D6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20.6.2013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CC820-D399-4665-8C76-AA9A43389CBC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9092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73051"/>
            <a:ext cx="3008313" cy="116205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8AB19-CD8C-472E-ACFE-93C482EE992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20.6.2013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356E6-6437-4D0D-B7B1-9872EC7B0EF6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959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B19BE-04B3-4342-9906-A81AE6948CBF}" type="datetimeFigureOut">
              <a:rPr lang="cs-CZ" smtClean="0"/>
              <a:t>20.6.2013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D6DDD-3615-4E08-81C8-A316E66F99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36443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900"/>
            </a:lvl1pPr>
            <a:lvl2pPr marL="411480" indent="0">
              <a:buNone/>
              <a:defRPr sz="2500"/>
            </a:lvl2pPr>
            <a:lvl3pPr marL="822960" indent="0">
              <a:buNone/>
              <a:defRPr sz="220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pPr lvl="0"/>
            <a:r>
              <a:rPr lang="cs-CZ" noProof="0" smtClean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AE569-D661-4AE9-8F3A-64A92B933780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20.6.2013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03CEF-23A4-4866-8233-CF8DFA5242C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6007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CC6BD-53CC-49B4-98B3-42DEB44F53E9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20.6.2013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3D806-7E96-4FC3-B986-B139521F4E67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2135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2" y="274639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48ACF-D35C-45EF-B09C-464051893080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20.6.2013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987FD-83CD-4419-B705-D3F15CA23272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396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B19BE-04B3-4342-9906-A81AE6948CBF}" type="datetimeFigureOut">
              <a:rPr lang="cs-CZ" smtClean="0"/>
              <a:t>20.6.2013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D6DDD-3615-4E08-81C8-A316E66F99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8276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B19BE-04B3-4342-9906-A81AE6948CBF}" type="datetimeFigureOut">
              <a:rPr lang="cs-CZ" smtClean="0"/>
              <a:t>20.6.2013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D6DDD-3615-4E08-81C8-A316E66F99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0040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B19BE-04B3-4342-9906-A81AE6948CBF}" type="datetimeFigureOut">
              <a:rPr lang="cs-CZ" smtClean="0"/>
              <a:t>20.6.2013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D6DDD-3615-4E08-81C8-A316E66F99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7336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B19BE-04B3-4342-9906-A81AE6948CBF}" type="datetimeFigureOut">
              <a:rPr lang="cs-CZ" smtClean="0"/>
              <a:t>20.6.2013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D6DDD-3615-4E08-81C8-A316E66F99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1079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B19BE-04B3-4342-9906-A81AE6948CBF}" type="datetimeFigureOut">
              <a:rPr lang="cs-CZ" smtClean="0"/>
              <a:t>20.6.2013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D6DDD-3615-4E08-81C8-A316E66F99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114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B19BE-04B3-4342-9906-A81AE6948CBF}" type="datetimeFigureOut">
              <a:rPr lang="cs-CZ" smtClean="0"/>
              <a:t>20.6.2013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D6DDD-3615-4E08-81C8-A316E66F99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4123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B19BE-04B3-4342-9906-A81AE6948CBF}" type="datetimeFigureOut">
              <a:rPr lang="cs-CZ" smtClean="0"/>
              <a:t>20.6.2013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D6DDD-3615-4E08-81C8-A316E66F99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4683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B19BE-04B3-4342-9906-A81AE6948CBF}" type="datetimeFigureOut">
              <a:rPr lang="cs-CZ" smtClean="0"/>
              <a:t>20.6.2013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D6DDD-3615-4E08-81C8-A316E66F99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58768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296" tIns="41148" rIns="82296" bIns="411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509"/>
            <a:ext cx="2133124" cy="364331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06B2EE-0B20-4CFC-B507-54BB796968B3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20.6.2013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677" y="6356509"/>
            <a:ext cx="2894648" cy="364331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677" y="6356509"/>
            <a:ext cx="2133123" cy="364331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B8EA9A-D5BC-41ED-86F3-F93DC0D78CFC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357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5pPr>
      <a:lvl6pPr marL="41148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6pPr>
      <a:lvl7pPr marL="82296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7pPr>
      <a:lvl8pPr marL="123444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8pPr>
      <a:lvl9pPr marL="164592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9pPr>
    </p:titleStyle>
    <p:bodyStyle>
      <a:lvl1pPr marL="308610" indent="-30861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57175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2"/>
          <p:cNvSpPr txBox="1">
            <a:spLocks noChangeArrowheads="1"/>
          </p:cNvSpPr>
          <p:nvPr/>
        </p:nvSpPr>
        <p:spPr bwMode="auto">
          <a:xfrm>
            <a:off x="1178074" y="497631"/>
            <a:ext cx="73169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Příjemce: Střední odborná škola logistická a střední odborné učiliště Dalovice, Hlavní 114, 362 63 Dalovice</a:t>
            </a:r>
          </a:p>
        </p:txBody>
      </p:sp>
      <p:pic>
        <p:nvPicPr>
          <p:cNvPr id="3" name="Obrázek 3" descr="Logolink OPVK - oříznutý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1980" y="5373216"/>
            <a:ext cx="6969125" cy="134302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4" name="TextovéPole 4"/>
          <p:cNvSpPr txBox="1">
            <a:spLocks noChangeArrowheads="1"/>
          </p:cNvSpPr>
          <p:nvPr/>
        </p:nvSpPr>
        <p:spPr bwMode="auto">
          <a:xfrm>
            <a:off x="561032" y="4869160"/>
            <a:ext cx="8407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Tento výukový materiál vznikl v rámci Operačního programu Vzdělání pro konkurenceschopnost.</a:t>
            </a:r>
          </a:p>
        </p:txBody>
      </p:sp>
      <p:sp>
        <p:nvSpPr>
          <p:cNvPr id="5" name="TextovéPole 6"/>
          <p:cNvSpPr txBox="1">
            <a:spLocks noChangeArrowheads="1"/>
          </p:cNvSpPr>
          <p:nvPr/>
        </p:nvSpPr>
        <p:spPr bwMode="auto">
          <a:xfrm>
            <a:off x="399480" y="1289720"/>
            <a:ext cx="1905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Název </a:t>
            </a:r>
            <a:r>
              <a:rPr lang="cs-CZ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materiálu:</a:t>
            </a:r>
          </a:p>
        </p:txBody>
      </p:sp>
      <p:sp>
        <p:nvSpPr>
          <p:cNvPr id="6" name="TextovéPole 7"/>
          <p:cNvSpPr txBox="1">
            <a:spLocks noChangeArrowheads="1"/>
          </p:cNvSpPr>
          <p:nvPr/>
        </p:nvSpPr>
        <p:spPr bwMode="auto">
          <a:xfrm>
            <a:off x="399480" y="1001688"/>
            <a:ext cx="2159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Autor </a:t>
            </a:r>
            <a:r>
              <a:rPr lang="cs-CZ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materiálu:	</a:t>
            </a:r>
          </a:p>
        </p:txBody>
      </p:sp>
      <p:sp>
        <p:nvSpPr>
          <p:cNvPr id="7" name="TextovéPole 10"/>
          <p:cNvSpPr txBox="1">
            <a:spLocks noChangeArrowheads="1"/>
          </p:cNvSpPr>
          <p:nvPr/>
        </p:nvSpPr>
        <p:spPr bwMode="auto">
          <a:xfrm>
            <a:off x="399480" y="1577752"/>
            <a:ext cx="72008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Ročník:</a:t>
            </a:r>
            <a:endParaRPr lang="cs-CZ" sz="1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13"/>
          <p:cNvSpPr txBox="1">
            <a:spLocks noChangeArrowheads="1"/>
          </p:cNvSpPr>
          <p:nvPr/>
        </p:nvSpPr>
        <p:spPr bwMode="auto">
          <a:xfrm>
            <a:off x="399480" y="1865784"/>
            <a:ext cx="18722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Vzdělávací oblast / téma:</a:t>
            </a:r>
            <a:endParaRPr lang="cs-CZ" sz="1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14"/>
          <p:cNvSpPr txBox="1">
            <a:spLocks noChangeArrowheads="1"/>
          </p:cNvSpPr>
          <p:nvPr/>
        </p:nvSpPr>
        <p:spPr bwMode="auto">
          <a:xfrm>
            <a:off x="399480" y="2153816"/>
            <a:ext cx="1800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Datum </a:t>
            </a:r>
            <a:r>
              <a:rPr lang="cs-CZ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(období) tvorby:</a:t>
            </a:r>
            <a:endParaRPr lang="cs-CZ" sz="1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16"/>
          <p:cNvSpPr txBox="1">
            <a:spLocks noChangeArrowheads="1"/>
          </p:cNvSpPr>
          <p:nvPr/>
        </p:nvSpPr>
        <p:spPr bwMode="auto">
          <a:xfrm>
            <a:off x="399480" y="2441848"/>
            <a:ext cx="9361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Anotace:</a:t>
            </a:r>
            <a:endParaRPr lang="cs-CZ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7"/>
          <p:cNvSpPr txBox="1">
            <a:spLocks noChangeArrowheads="1"/>
          </p:cNvSpPr>
          <p:nvPr/>
        </p:nvSpPr>
        <p:spPr bwMode="auto">
          <a:xfrm>
            <a:off x="2315816" y="1277913"/>
            <a:ext cx="64807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VY_32_INOVACE_13_15_-_Ekosystém- koloběh látek a tok energie</a:t>
            </a:r>
            <a:endParaRPr lang="cs-CZ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8"/>
          <p:cNvSpPr txBox="1">
            <a:spLocks noChangeArrowheads="1"/>
          </p:cNvSpPr>
          <p:nvPr/>
        </p:nvSpPr>
        <p:spPr bwMode="auto">
          <a:xfrm>
            <a:off x="2199680" y="1001688"/>
            <a:ext cx="26368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David Slavík</a:t>
            </a:r>
            <a:endParaRPr lang="cs-CZ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25"/>
          <p:cNvSpPr txBox="1">
            <a:spLocks noChangeArrowheads="1"/>
          </p:cNvSpPr>
          <p:nvPr/>
        </p:nvSpPr>
        <p:spPr bwMode="auto">
          <a:xfrm>
            <a:off x="2315816" y="2430042"/>
            <a:ext cx="62925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Materiál slouží k seznámení studentů  s ekosystémem v ekologii </a:t>
            </a:r>
            <a:endParaRPr lang="cs-CZ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7"/>
          <p:cNvSpPr txBox="1">
            <a:spLocks noChangeArrowheads="1"/>
          </p:cNvSpPr>
          <p:nvPr/>
        </p:nvSpPr>
        <p:spPr bwMode="auto">
          <a:xfrm>
            <a:off x="2051720" y="1577752"/>
            <a:ext cx="1278384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2</a:t>
            </a:r>
            <a:endParaRPr lang="cs-CZ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ovéPole 17"/>
          <p:cNvSpPr txBox="1">
            <a:spLocks noChangeArrowheads="1"/>
          </p:cNvSpPr>
          <p:nvPr/>
        </p:nvSpPr>
        <p:spPr bwMode="auto">
          <a:xfrm>
            <a:off x="2315816" y="1865784"/>
            <a:ext cx="66526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Základy přírodních věd / biologie, ekologie</a:t>
            </a:r>
            <a:endParaRPr lang="cs-CZ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7"/>
          <p:cNvSpPr txBox="1">
            <a:spLocks noChangeArrowheads="1"/>
          </p:cNvSpPr>
          <p:nvPr/>
        </p:nvSpPr>
        <p:spPr bwMode="auto">
          <a:xfrm>
            <a:off x="2304480" y="2153816"/>
            <a:ext cx="1025624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3.5.  </a:t>
            </a:r>
            <a:r>
              <a:rPr lang="cs-CZ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2013</a:t>
            </a:r>
            <a:endParaRPr lang="cs-CZ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40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907704" y="0"/>
            <a:ext cx="58932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b="1" dirty="0"/>
              <a:t>Ekosystém - tok energie</a:t>
            </a:r>
          </a:p>
        </p:txBody>
      </p:sp>
      <p:sp>
        <p:nvSpPr>
          <p:cNvPr id="4" name="Obdélník 3"/>
          <p:cNvSpPr/>
          <p:nvPr/>
        </p:nvSpPr>
        <p:spPr>
          <a:xfrm>
            <a:off x="429438" y="1052736"/>
            <a:ext cx="839103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 </a:t>
            </a:r>
            <a:r>
              <a:rPr lang="cs-CZ" sz="2800" b="1" dirty="0"/>
              <a:t>Tok energie</a:t>
            </a:r>
            <a:r>
              <a:rPr lang="cs-CZ" sz="2800" dirty="0"/>
              <a:t> </a:t>
            </a:r>
            <a:r>
              <a:rPr lang="cs-CZ" sz="2800" dirty="0" smtClean="0"/>
              <a:t>- je </a:t>
            </a:r>
            <a:r>
              <a:rPr lang="cs-CZ" sz="2800" dirty="0"/>
              <a:t>to množství energie, které vstupuje do ekosystému prostřednictvím slunečního záření a je vbudováno do organické biomasy producentů (fotosyntéza</a:t>
            </a:r>
            <a:r>
              <a:rPr lang="cs-CZ" dirty="0"/>
              <a:t>)</a:t>
            </a:r>
          </a:p>
        </p:txBody>
      </p:sp>
      <p:pic>
        <p:nvPicPr>
          <p:cNvPr id="3074" name="Picture 2" descr="C:\Users\David\Desktop\DCIM\100D3100\DSC_15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2868618"/>
            <a:ext cx="6709876" cy="398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99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34849" y="-315416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Ekosystém - tok energie</a:t>
            </a:r>
            <a:endParaRPr lang="cs-CZ" b="1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34849" y="1124744"/>
            <a:ext cx="7772400" cy="14700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sz="2800" dirty="0"/>
              <a:t>Z celkového </a:t>
            </a:r>
            <a:r>
              <a:rPr lang="cs-CZ" sz="2800" dirty="0" smtClean="0"/>
              <a:t>množství slunečního záření, které dopadne na </a:t>
            </a:r>
            <a:r>
              <a:rPr lang="cs-CZ" sz="2800" dirty="0"/>
              <a:t>zemský povrch je pouze okolo 1 % využito při fotosyntéze a každý další přenos látek mezi články v potravním řetězci provází velké energetické </a:t>
            </a:r>
            <a:r>
              <a:rPr lang="cs-CZ" sz="2800" dirty="0" smtClean="0"/>
              <a:t>ztráty.</a:t>
            </a:r>
            <a:br>
              <a:rPr lang="cs-CZ" sz="2800" dirty="0" smtClean="0"/>
            </a:br>
            <a:endParaRPr lang="cs-CZ" sz="2800" dirty="0"/>
          </a:p>
        </p:txBody>
      </p:sp>
      <p:pic>
        <p:nvPicPr>
          <p:cNvPr id="6" name="Picture 2" descr="C:\Users\David\Desktop\DCIM\100D3100\DSC_16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928" y="2780928"/>
            <a:ext cx="5887560" cy="392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9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772400" cy="1470025"/>
          </a:xfrm>
        </p:spPr>
        <p:txBody>
          <a:bodyPr/>
          <a:lstStyle/>
          <a:p>
            <a:r>
              <a:rPr lang="cs-CZ" sz="2800" b="1" dirty="0"/>
              <a:t>Tok energie je jednosměrný – dochází ke spotřebě energie.</a:t>
            </a:r>
            <a:r>
              <a:rPr lang="cs-CZ" dirty="0"/>
              <a:t> </a:t>
            </a:r>
          </a:p>
        </p:txBody>
      </p:sp>
      <p:pic>
        <p:nvPicPr>
          <p:cNvPr id="4" name="Picture 2" descr="C:\Users\David\Desktop\DCIM\100D3100\DSC_14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16832"/>
            <a:ext cx="7022592" cy="468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40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395536" y="116632"/>
            <a:ext cx="8568952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b="1" dirty="0"/>
              <a:t> </a:t>
            </a:r>
            <a:r>
              <a:rPr lang="cs-CZ" sz="4000" b="1" dirty="0" smtClean="0"/>
              <a:t>                  Koloběh </a:t>
            </a:r>
            <a:r>
              <a:rPr lang="cs-CZ" sz="4000" b="1" dirty="0"/>
              <a:t>látek</a:t>
            </a:r>
          </a:p>
          <a:p>
            <a:endParaRPr lang="cs-CZ" sz="2800" dirty="0" smtClean="0"/>
          </a:p>
          <a:p>
            <a:r>
              <a:rPr lang="cs-CZ" sz="2800" dirty="0" smtClean="0"/>
              <a:t>V </a:t>
            </a:r>
            <a:r>
              <a:rPr lang="cs-CZ" sz="2800" dirty="0"/>
              <a:t>přírodě se látky pohybují, kolují a jsou ovlivňovány dalšími látkami a organismy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Koloběh biogenních prvků – prvků nezbytných pro život (</a:t>
            </a:r>
            <a:r>
              <a:rPr lang="cs-CZ" sz="2800" b="1" dirty="0" smtClean="0"/>
              <a:t> C, O, N, S, P)</a:t>
            </a:r>
          </a:p>
          <a:p>
            <a:endParaRPr lang="cs-CZ" sz="2800" b="1" dirty="0" smtClean="0"/>
          </a:p>
          <a:p>
            <a:r>
              <a:rPr lang="cs-CZ" sz="2800" b="1" dirty="0" smtClean="0"/>
              <a:t>C – </a:t>
            </a:r>
            <a:r>
              <a:rPr lang="cs-CZ" sz="2800" dirty="0" smtClean="0"/>
              <a:t>je nejrozšířenějším stavebním prvkem živé hmoty na Zemi</a:t>
            </a:r>
          </a:p>
          <a:p>
            <a:r>
              <a:rPr lang="cs-CZ" sz="2800" dirty="0" smtClean="0"/>
              <a:t>- Do potravních řetězců vstupuje uhlík fotosyntézou a opouští je opačným procesem – respirací (dýcháním)</a:t>
            </a:r>
          </a:p>
          <a:p>
            <a:endParaRPr lang="cs-CZ" sz="2800" b="1" dirty="0"/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67194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Šipka doprava 2"/>
          <p:cNvSpPr/>
          <p:nvPr/>
        </p:nvSpPr>
        <p:spPr>
          <a:xfrm>
            <a:off x="7560332" y="5819779"/>
            <a:ext cx="7200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246832" y="2456"/>
            <a:ext cx="871296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dirty="0" smtClean="0"/>
              <a:t>                      </a:t>
            </a:r>
            <a:r>
              <a:rPr lang="cs-CZ" sz="4000" b="1" dirty="0" smtClean="0"/>
              <a:t>Koloběh </a:t>
            </a:r>
            <a:r>
              <a:rPr lang="cs-CZ" sz="4000" b="1" dirty="0"/>
              <a:t>vody</a:t>
            </a:r>
            <a:r>
              <a:rPr lang="cs-CZ" b="1" dirty="0"/>
              <a:t> </a:t>
            </a:r>
            <a:endParaRPr lang="cs-CZ" b="1" dirty="0" smtClean="0"/>
          </a:p>
          <a:p>
            <a:endParaRPr lang="cs-CZ" dirty="0"/>
          </a:p>
          <a:p>
            <a:pPr algn="ctr"/>
            <a:r>
              <a:rPr lang="cs-CZ" sz="4000" b="1" dirty="0" smtClean="0"/>
              <a:t>Hydrologický cyklus</a:t>
            </a:r>
            <a:endParaRPr lang="cs-CZ" sz="4000" b="1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34" y="2060848"/>
            <a:ext cx="8236830" cy="438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464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avid\Desktop\dovolená 2012\100D3100\DSC_14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3"/>
            <a:ext cx="8964995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51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2"/>
          <p:cNvSpPr txBox="1">
            <a:spLocks noChangeArrowheads="1"/>
          </p:cNvSpPr>
          <p:nvPr/>
        </p:nvSpPr>
        <p:spPr bwMode="auto">
          <a:xfrm>
            <a:off x="2389196" y="5301208"/>
            <a:ext cx="3566160" cy="76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5" tIns="41148" rIns="82295" bIns="4114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David Slavík</a:t>
            </a:r>
            <a:endParaRPr lang="cs-CZ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SOŠ logistická a SOU Dalovice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1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jméno@</a:t>
            </a:r>
            <a:r>
              <a:rPr lang="cs-CZ" sz="11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logistickaskola.cz</a:t>
            </a:r>
            <a:endParaRPr lang="cs-CZ" sz="11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1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květen</a:t>
            </a:r>
            <a:r>
              <a:rPr lang="cs-CZ" sz="11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2013</a:t>
            </a:r>
            <a:endParaRPr lang="cs-CZ" sz="11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TextovéPole 3"/>
          <p:cNvSpPr txBox="1">
            <a:spLocks noChangeArrowheads="1"/>
          </p:cNvSpPr>
          <p:nvPr/>
        </p:nvSpPr>
        <p:spPr bwMode="auto">
          <a:xfrm>
            <a:off x="359532" y="4595530"/>
            <a:ext cx="8424936" cy="42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5" tIns="41148" rIns="82295" bIns="4114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Objekty, použité k vytvoření materiálu jsou vlastní originální tvorbou autora. pocházejí z veřejných knihoven obrázků (public </a:t>
            </a:r>
            <a:r>
              <a:rPr lang="cs-CZ" sz="11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domain</a:t>
            </a:r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nebo z databáze </a:t>
            </a:r>
            <a:r>
              <a:rPr lang="cs-CZ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Microsoft PowerPoint.</a:t>
            </a:r>
            <a:endParaRPr lang="cs-CZ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TextovéPole 4"/>
          <p:cNvSpPr txBox="1">
            <a:spLocks noChangeArrowheads="1"/>
          </p:cNvSpPr>
          <p:nvPr/>
        </p:nvSpPr>
        <p:spPr bwMode="auto">
          <a:xfrm>
            <a:off x="211618" y="182881"/>
            <a:ext cx="4434840" cy="30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5" tIns="41148" rIns="82295" bIns="4114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Seznam použité literatury a pramenů:</a:t>
            </a:r>
            <a:endParaRPr lang="cs-CZ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8" name="TextovéPole 5"/>
          <p:cNvSpPr txBox="1">
            <a:spLocks noChangeArrowheads="1"/>
          </p:cNvSpPr>
          <p:nvPr/>
        </p:nvSpPr>
        <p:spPr bwMode="auto">
          <a:xfrm>
            <a:off x="294724" y="512676"/>
            <a:ext cx="4637315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5" tIns="41148" rIns="82295" bIns="41148">
            <a:spAutoFit/>
          </a:bodyPr>
          <a:lstStyle/>
          <a:p>
            <a:pPr marL="228600" indent="-2286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cs-CZ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Zdroj : Laštůvka, Z., Krejčová, P. Ekologie. Brno</a:t>
            </a:r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cs-CZ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Konvoj 2000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52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Šablona pro DUM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DC6CDD897236648814918DF821AA7F8" ma:contentTypeVersion="2" ma:contentTypeDescription="Vytvoří nový dokument" ma:contentTypeScope="" ma:versionID="af9887c040457a1a4961457537b6539b">
  <xsd:schema xmlns:xsd="http://www.w3.org/2001/XMLSchema" xmlns:xs="http://www.w3.org/2001/XMLSchema" xmlns:p="http://schemas.microsoft.com/office/2006/metadata/properties" xmlns:ns2="ffe072d7-0479-4921-b039-430ac4313379" targetNamespace="http://schemas.microsoft.com/office/2006/metadata/properties" ma:root="true" ma:fieldsID="1f7e674bb10f8a69f799aed2807a0a63" ns2:_="">
    <xsd:import namespace="ffe072d7-0479-4921-b039-430ac4313379"/>
    <xsd:element name="properties">
      <xsd:complexType>
        <xsd:sequence>
          <xsd:element name="documentManagement">
            <xsd:complexType>
              <xsd:all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e072d7-0479-4921-b039-430ac4313379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CatchAll" ma:description="" ma:hidden="true" ma:list="{efe6d685-f78c-45eb-badd-b7e1a9ba9804}" ma:internalName="TaxCatchAll" ma:showField="CatchAllData" ma:web="5197a47c-fdca-4f3e-a8ed-ca0d9f74c5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e072d7-0479-4921-b039-430ac4313379"/>
  </documentManagement>
</p:properties>
</file>

<file path=customXml/itemProps1.xml><?xml version="1.0" encoding="utf-8"?>
<ds:datastoreItem xmlns:ds="http://schemas.openxmlformats.org/officeDocument/2006/customXml" ds:itemID="{CE4C89A5-0874-4F14-AF04-302B54EA441B}"/>
</file>

<file path=customXml/itemProps2.xml><?xml version="1.0" encoding="utf-8"?>
<ds:datastoreItem xmlns:ds="http://schemas.openxmlformats.org/officeDocument/2006/customXml" ds:itemID="{E2007BFE-C517-4396-BAD7-A1633EC78B7E}"/>
</file>

<file path=customXml/itemProps3.xml><?xml version="1.0" encoding="utf-8"?>
<ds:datastoreItem xmlns:ds="http://schemas.openxmlformats.org/officeDocument/2006/customXml" ds:itemID="{6E0FF7C3-8553-4CCE-B369-C6EE6CF73AEB}"/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255</Words>
  <Application>Microsoft Office PowerPoint</Application>
  <PresentationFormat>Předvádění na obrazovce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8</vt:i4>
      </vt:variant>
    </vt:vector>
  </HeadingPairs>
  <TitlesOfParts>
    <vt:vector size="10" baseType="lpstr">
      <vt:lpstr>Motiv systému Office</vt:lpstr>
      <vt:lpstr>Šablona pro DUM</vt:lpstr>
      <vt:lpstr>Prezentace aplikace PowerPoint</vt:lpstr>
      <vt:lpstr>Prezentace aplikace PowerPoint</vt:lpstr>
      <vt:lpstr>Z celkového množství slunečního záření, které dopadne na zemský povrch je pouze okolo 1 % využito při fotosyntéze a každý další přenos látek mezi články v potravním řetězci provází velké energetické ztráty. </vt:lpstr>
      <vt:lpstr>Tok energie je jednosměrný – dochází ke spotřebě energie. 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</dc:creator>
  <cp:lastModifiedBy>David</cp:lastModifiedBy>
  <cp:revision>42</cp:revision>
  <dcterms:created xsi:type="dcterms:W3CDTF">2013-02-22T23:49:24Z</dcterms:created>
  <dcterms:modified xsi:type="dcterms:W3CDTF">2013-06-20T02:25:25Z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0x0101006DC6CDD897236648814918DF821AA7F8</vt:lpwstr>
  </property>
  <property fmtid="{D5CDD505-2E9C-101B-9397-08002B2CF9AE}" pid="3" name="TaxKeywordTaxHTField">
    <vt:lpwstr/>
  </property>
  <property fmtid="{D5CDD505-2E9C-101B-9397-08002B2CF9AE}" pid="4" name="TaxKeyword">
    <vt:lpwstr/>
  </property>
</Properties>
</file>