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73" r:id="rId4"/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8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075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968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3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034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329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873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3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350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187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7809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4193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45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6521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56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253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3658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72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395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521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2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50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2336E59-7802-4014-B478-80E97725CAFA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3CB4AA-2164-4D64-92D9-EF7A8DAE879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B19BE-04B3-4342-9906-A81AE6948CBF}" type="datetimeFigureOut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24.6.2013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6DDD-3615-4E08-81C8-A316E66F9984}" type="slidenum">
              <a:rPr lang="cs-CZ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81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16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2"/>
          <p:cNvSpPr txBox="1">
            <a:spLocks noChangeArrowheads="1"/>
          </p:cNvSpPr>
          <p:nvPr/>
        </p:nvSpPr>
        <p:spPr bwMode="auto">
          <a:xfrm>
            <a:off x="1178074" y="497631"/>
            <a:ext cx="73169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1980" y="5373216"/>
            <a:ext cx="6969125" cy="134302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561032" y="4869160"/>
            <a:ext cx="8407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5" name="TextovéPole 6"/>
          <p:cNvSpPr txBox="1">
            <a:spLocks noChangeArrowheads="1"/>
          </p:cNvSpPr>
          <p:nvPr/>
        </p:nvSpPr>
        <p:spPr bwMode="auto">
          <a:xfrm>
            <a:off x="399480" y="1289720"/>
            <a:ext cx="1905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6" name="TextovéPole 7"/>
          <p:cNvSpPr txBox="1">
            <a:spLocks noChangeArrowheads="1"/>
          </p:cNvSpPr>
          <p:nvPr/>
        </p:nvSpPr>
        <p:spPr bwMode="auto">
          <a:xfrm>
            <a:off x="399480" y="1001688"/>
            <a:ext cx="215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7" name="TextovéPole 10"/>
          <p:cNvSpPr txBox="1">
            <a:spLocks noChangeArrowheads="1"/>
          </p:cNvSpPr>
          <p:nvPr/>
        </p:nvSpPr>
        <p:spPr bwMode="auto">
          <a:xfrm>
            <a:off x="399480" y="1577752"/>
            <a:ext cx="72008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ovéPole 13"/>
          <p:cNvSpPr txBox="1">
            <a:spLocks noChangeArrowheads="1"/>
          </p:cNvSpPr>
          <p:nvPr/>
        </p:nvSpPr>
        <p:spPr bwMode="auto">
          <a:xfrm>
            <a:off x="399480" y="1865784"/>
            <a:ext cx="18722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ovéPole 14"/>
          <p:cNvSpPr txBox="1">
            <a:spLocks noChangeArrowheads="1"/>
          </p:cNvSpPr>
          <p:nvPr/>
        </p:nvSpPr>
        <p:spPr bwMode="auto">
          <a:xfrm>
            <a:off x="399480" y="2153816"/>
            <a:ext cx="18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16"/>
          <p:cNvSpPr txBox="1">
            <a:spLocks noChangeArrowheads="1"/>
          </p:cNvSpPr>
          <p:nvPr/>
        </p:nvSpPr>
        <p:spPr bwMode="auto">
          <a:xfrm>
            <a:off x="399480" y="2441848"/>
            <a:ext cx="9361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7"/>
          <p:cNvSpPr txBox="1">
            <a:spLocks noChangeArrowheads="1"/>
          </p:cNvSpPr>
          <p:nvPr/>
        </p:nvSpPr>
        <p:spPr bwMode="auto">
          <a:xfrm>
            <a:off x="2315816" y="1277913"/>
            <a:ext cx="64807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VY_32_INOVACE_13_10</a:t>
            </a: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_-_Odpadové hospodářství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ovéPole 18"/>
          <p:cNvSpPr txBox="1">
            <a:spLocks noChangeArrowheads="1"/>
          </p:cNvSpPr>
          <p:nvPr/>
        </p:nvSpPr>
        <p:spPr bwMode="auto">
          <a:xfrm>
            <a:off x="2199680" y="1001688"/>
            <a:ext cx="26368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David Slavík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véPole 25"/>
          <p:cNvSpPr txBox="1">
            <a:spLocks noChangeArrowheads="1"/>
          </p:cNvSpPr>
          <p:nvPr/>
        </p:nvSpPr>
        <p:spPr bwMode="auto">
          <a:xfrm>
            <a:off x="2315816" y="2430042"/>
            <a:ext cx="62925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seznámení studentů  s </a:t>
            </a: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odpadovým hospodařením 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ovéPole 17"/>
          <p:cNvSpPr txBox="1">
            <a:spLocks noChangeArrowheads="1"/>
          </p:cNvSpPr>
          <p:nvPr/>
        </p:nvSpPr>
        <p:spPr bwMode="auto">
          <a:xfrm>
            <a:off x="2051720" y="1577752"/>
            <a:ext cx="1278384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2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ovéPole 17"/>
          <p:cNvSpPr txBox="1">
            <a:spLocks noChangeArrowheads="1"/>
          </p:cNvSpPr>
          <p:nvPr/>
        </p:nvSpPr>
        <p:spPr bwMode="auto">
          <a:xfrm>
            <a:off x="2315816" y="1865784"/>
            <a:ext cx="66526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Základy přírodních věd / biologie, ekologie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7"/>
          <p:cNvSpPr txBox="1">
            <a:spLocks noChangeArrowheads="1"/>
          </p:cNvSpPr>
          <p:nvPr/>
        </p:nvSpPr>
        <p:spPr bwMode="auto">
          <a:xfrm>
            <a:off x="2304480" y="2153816"/>
            <a:ext cx="1025624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5.6.  </a:t>
            </a:r>
            <a:r>
              <a:rPr lang="cs-CZ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09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115616" y="1628800"/>
            <a:ext cx="6840760" cy="4248472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r>
              <a:rPr lang="cs-CZ" sz="2400" dirty="0" smtClean="0"/>
              <a:t>za </a:t>
            </a:r>
            <a:r>
              <a:rPr lang="cs-CZ" sz="2400" dirty="0"/>
              <a:t>uložení odpadů, které podle zákona o odpadech platí původce </a:t>
            </a:r>
            <a:r>
              <a:rPr lang="cs-CZ" sz="2400" dirty="0" smtClean="0"/>
              <a:t>odpadu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2 složky : základní </a:t>
            </a:r>
            <a:r>
              <a:rPr lang="cs-CZ" sz="2400" dirty="0" smtClean="0">
                <a:latin typeface="Book Antiqua"/>
              </a:rPr>
              <a:t>→ </a:t>
            </a:r>
            <a:r>
              <a:rPr lang="cs-CZ" sz="2400" dirty="0" smtClean="0">
                <a:latin typeface="+mj-lt"/>
              </a:rPr>
              <a:t>závislá na druhu odpadu</a:t>
            </a:r>
          </a:p>
          <a:p>
            <a:r>
              <a:rPr lang="cs-CZ" sz="2400" dirty="0">
                <a:latin typeface="+mj-lt"/>
              </a:rPr>
              <a:t>	</a:t>
            </a:r>
            <a:r>
              <a:rPr lang="cs-CZ" sz="2400" dirty="0" smtClean="0">
                <a:latin typeface="+mj-lt"/>
              </a:rPr>
              <a:t>		  </a:t>
            </a:r>
            <a:r>
              <a:rPr lang="cs-CZ" sz="2400" dirty="0" smtClean="0">
                <a:latin typeface="Book Antiqua"/>
              </a:rPr>
              <a:t>→ </a:t>
            </a:r>
            <a:r>
              <a:rPr lang="cs-CZ" sz="2400" dirty="0" smtClean="0">
                <a:latin typeface="+mj-lt"/>
              </a:rPr>
              <a:t>příjemcem je příslušná 			      obec</a:t>
            </a:r>
          </a:p>
          <a:p>
            <a:r>
              <a:rPr lang="cs-CZ" sz="2400" dirty="0">
                <a:latin typeface="Book Antiqua"/>
              </a:rPr>
              <a:t> </a:t>
            </a:r>
            <a:r>
              <a:rPr lang="cs-CZ" sz="2400" dirty="0" smtClean="0">
                <a:latin typeface="Book Antiqua"/>
              </a:rPr>
              <a:t>                      </a:t>
            </a:r>
            <a:r>
              <a:rPr lang="cs-CZ" sz="2400" dirty="0" smtClean="0">
                <a:latin typeface="+mj-lt"/>
              </a:rPr>
              <a:t>riziková </a:t>
            </a:r>
            <a:r>
              <a:rPr lang="cs-CZ" sz="2400" dirty="0" smtClean="0">
                <a:latin typeface="Book Antiqua"/>
              </a:rPr>
              <a:t>→ </a:t>
            </a:r>
            <a:r>
              <a:rPr lang="cs-CZ" sz="2400" dirty="0" smtClean="0">
                <a:latin typeface="+mj-lt"/>
              </a:rPr>
              <a:t>pouze za nebezpečné 				      odpady</a:t>
            </a:r>
          </a:p>
          <a:p>
            <a:r>
              <a:rPr lang="cs-CZ" sz="2400" dirty="0">
                <a:latin typeface="Book Antiqua"/>
              </a:rPr>
              <a:t>	</a:t>
            </a:r>
            <a:r>
              <a:rPr lang="cs-CZ" sz="2400" dirty="0" smtClean="0">
                <a:latin typeface="Book Antiqua"/>
              </a:rPr>
              <a:t>		 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dirty="0" smtClean="0">
                <a:latin typeface="Book Antiqua"/>
              </a:rPr>
              <a:t>→ </a:t>
            </a:r>
            <a:r>
              <a:rPr lang="cs-CZ" sz="2400" dirty="0" smtClean="0">
                <a:latin typeface="+mj-lt"/>
              </a:rPr>
              <a:t>příjemcem je Státní          			      fond ŽP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27584" y="620689"/>
            <a:ext cx="7175351" cy="864096"/>
          </a:xfrm>
        </p:spPr>
        <p:txBody>
          <a:bodyPr/>
          <a:lstStyle/>
          <a:p>
            <a:r>
              <a:rPr lang="cs-CZ" sz="3600" dirty="0" smtClean="0"/>
              <a:t>POPLATKY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66451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512511" cy="1143000"/>
          </a:xfrm>
        </p:spPr>
        <p:txBody>
          <a:bodyPr/>
          <a:lstStyle/>
          <a:p>
            <a:pPr algn="l"/>
            <a:r>
              <a:rPr lang="cs-CZ" sz="3600" dirty="0" smtClean="0"/>
              <a:t>FINANČNÍ REZERVA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59632" y="1412776"/>
            <a:ext cx="6400800" cy="446449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+mj-lt"/>
              </a:rPr>
              <a:t>pro </a:t>
            </a:r>
            <a:r>
              <a:rPr lang="cs-CZ" dirty="0">
                <a:latin typeface="+mj-lt"/>
              </a:rPr>
              <a:t>rekultivace a asanace skládek podle zákona o odpadech (rezervu vytváří provozovatel </a:t>
            </a:r>
            <a:r>
              <a:rPr lang="cs-CZ" dirty="0" smtClean="0">
                <a:latin typeface="+mj-lt"/>
              </a:rPr>
              <a:t>skládky </a:t>
            </a:r>
            <a:r>
              <a:rPr lang="cs-CZ" dirty="0">
                <a:latin typeface="+mj-lt"/>
              </a:rPr>
              <a:t>v rámci svých </a:t>
            </a:r>
            <a:r>
              <a:rPr lang="cs-CZ" dirty="0" smtClean="0">
                <a:latin typeface="+mj-lt"/>
              </a:rPr>
              <a:t>nákladů)</a:t>
            </a:r>
          </a:p>
          <a:p>
            <a:pPr>
              <a:buFontTx/>
              <a:buChar char="-"/>
            </a:pPr>
            <a:r>
              <a:rPr lang="cs-CZ" dirty="0" smtClean="0">
                <a:latin typeface="+mj-lt"/>
              </a:rPr>
              <a:t>provozovatel </a:t>
            </a:r>
            <a:r>
              <a:rPr lang="cs-CZ" dirty="0">
                <a:latin typeface="+mj-lt"/>
              </a:rPr>
              <a:t>skládky je povinen vytvářet finanční rezervu na rekultivaci, zajištění péče o skládku a asanaci po ukončení jejího </a:t>
            </a:r>
            <a:r>
              <a:rPr lang="cs-CZ" dirty="0" smtClean="0">
                <a:latin typeface="+mj-lt"/>
              </a:rPr>
              <a:t>provozu</a:t>
            </a:r>
          </a:p>
          <a:p>
            <a:pPr>
              <a:buFontTx/>
              <a:buChar char="-"/>
            </a:pPr>
            <a:r>
              <a:rPr lang="cs-CZ" dirty="0" smtClean="0">
                <a:latin typeface="+mj-lt"/>
              </a:rPr>
              <a:t>peněžní </a:t>
            </a:r>
            <a:r>
              <a:rPr lang="cs-CZ" dirty="0">
                <a:latin typeface="+mj-lt"/>
              </a:rPr>
              <a:t>prostředky této rezervy se ukládají na zvláštní účet v </a:t>
            </a:r>
            <a:r>
              <a:rPr lang="cs-CZ" dirty="0" smtClean="0">
                <a:latin typeface="+mj-lt"/>
              </a:rPr>
              <a:t>bance</a:t>
            </a:r>
          </a:p>
          <a:p>
            <a:pPr>
              <a:buFontTx/>
              <a:buChar char="-"/>
            </a:pPr>
            <a:r>
              <a:rPr lang="cs-CZ" dirty="0" smtClean="0">
                <a:latin typeface="+mj-lt"/>
                <a:cs typeface="Times New Roman" pitchFamily="18" charset="0"/>
              </a:rPr>
              <a:t>způsob </a:t>
            </a:r>
            <a:r>
              <a:rPr lang="cs-CZ" dirty="0">
                <a:latin typeface="+mj-lt"/>
                <a:cs typeface="Times New Roman" pitchFamily="18" charset="0"/>
              </a:rPr>
              <a:t>vytváření a čerpání finanční rezervy stanovuje MINISTERSTVO ŽIVOTNÍHO PROSTŘEDÍ</a:t>
            </a:r>
          </a:p>
          <a:p>
            <a:pPr>
              <a:buFontTx/>
              <a:buChar char="-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142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6552728" cy="4320480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cs-CZ" dirty="0" smtClean="0"/>
              <a:t>finanční </a:t>
            </a:r>
            <a:r>
              <a:rPr lang="cs-CZ" dirty="0"/>
              <a:t>záruku nebo pojištění schvaluje </a:t>
            </a:r>
            <a:r>
              <a:rPr lang="cs-CZ" dirty="0" smtClean="0"/>
              <a:t>ministerstvo ŽP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každý </a:t>
            </a:r>
            <a:r>
              <a:rPr lang="cs-CZ" dirty="0"/>
              <a:t>dovoz, vývoz a tranzit odpadů, který vyžaduje souhlas podle zákona o odpadech, musí být kryt finanční zárukou nebo pojištěním, a to ve výši která postačí na pokrytí nákladů eventuálního zpětného dovozu a nákladů na odstranění nebo využití tohoto </a:t>
            </a:r>
            <a:r>
              <a:rPr lang="cs-CZ" dirty="0" smtClean="0"/>
              <a:t>odpadu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finanční </a:t>
            </a:r>
            <a:r>
              <a:rPr lang="cs-CZ" dirty="0"/>
              <a:t>záruka se uvolňuje až na základě doloženého potvrzení o odstranění nebo využití takto přepravovaného </a:t>
            </a:r>
            <a:r>
              <a:rPr lang="cs-CZ" dirty="0" smtClean="0"/>
              <a:t>odpadu</a:t>
            </a: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175351" cy="864096"/>
          </a:xfrm>
        </p:spPr>
        <p:txBody>
          <a:bodyPr/>
          <a:lstStyle/>
          <a:p>
            <a:r>
              <a:rPr lang="cs-CZ" sz="3600" dirty="0" smtClean="0"/>
              <a:t>FINANČNÍ ZÁRUKA 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4163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264696" cy="3960440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pl-PL" dirty="0" smtClean="0"/>
              <a:t>na </a:t>
            </a:r>
            <a:r>
              <a:rPr lang="pl-PL" dirty="0"/>
              <a:t>vratné obaly podle zákona o </a:t>
            </a:r>
            <a:r>
              <a:rPr lang="pl-PL" dirty="0" smtClean="0"/>
              <a:t>obalech</a:t>
            </a:r>
          </a:p>
          <a:p>
            <a:pPr marL="342900" indent="-342900">
              <a:buFontTx/>
              <a:buChar char="-"/>
            </a:pPr>
            <a:r>
              <a:rPr lang="pl-PL" dirty="0"/>
              <a:t>o</a:t>
            </a:r>
            <a:r>
              <a:rPr lang="pl-PL" dirty="0" smtClean="0"/>
              <a:t>soba, která uvádí na trh nebo do oběhu výrobky ve vratných zálohovaných obalech, je povinna je vykupovat bez omezení množství</a:t>
            </a:r>
          </a:p>
          <a:p>
            <a:endParaRPr lang="pl-PL" dirty="0" smtClean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755576" y="476673"/>
            <a:ext cx="7175351" cy="864096"/>
          </a:xfrm>
        </p:spPr>
        <p:txBody>
          <a:bodyPr/>
          <a:lstStyle/>
          <a:p>
            <a:r>
              <a:rPr lang="cs-CZ" sz="3600" dirty="0" smtClean="0"/>
              <a:t>ZÁLOHY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55692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512511" cy="864096"/>
          </a:xfrm>
        </p:spPr>
        <p:txBody>
          <a:bodyPr/>
          <a:lstStyle/>
          <a:p>
            <a:pPr algn="l"/>
            <a:r>
              <a:rPr lang="cs-CZ" sz="3600" dirty="0" smtClean="0"/>
              <a:t>PODPORY A DOTACE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59632" y="1340768"/>
            <a:ext cx="6400800" cy="49685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pl-PL" b="1" dirty="0" smtClean="0"/>
              <a:t>Cílem </a:t>
            </a:r>
            <a:r>
              <a:rPr lang="pl-PL" b="1" dirty="0"/>
              <a:t>podpory je </a:t>
            </a:r>
            <a:r>
              <a:rPr lang="pl-PL" b="1" dirty="0" smtClean="0"/>
              <a:t>zkvalitnění nakládání s </a:t>
            </a:r>
            <a:r>
              <a:rPr lang="pl-PL" b="1" dirty="0"/>
              <a:t>odpady, </a:t>
            </a:r>
            <a:r>
              <a:rPr lang="pl-PL" b="1" dirty="0" smtClean="0"/>
              <a:t>snížení </a:t>
            </a:r>
            <a:r>
              <a:rPr lang="pl-PL" b="1" dirty="0"/>
              <a:t>produkce odpadů </a:t>
            </a:r>
            <a:r>
              <a:rPr lang="pl-PL" b="1" dirty="0" smtClean="0"/>
              <a:t>a odstraňování starých ekologických zátěží.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PODPOROVANÉ PROJEKTY:</a:t>
            </a:r>
          </a:p>
          <a:p>
            <a:pPr marL="45720" indent="0">
              <a:buNone/>
            </a:pPr>
            <a:r>
              <a:rPr lang="cs-CZ" dirty="0"/>
              <a:t>	</a:t>
            </a:r>
            <a:r>
              <a:rPr lang="cs-CZ" sz="1800" dirty="0" smtClean="0"/>
              <a:t>- </a:t>
            </a:r>
            <a:r>
              <a:rPr lang="pl-PL" sz="1800" b="1" dirty="0" smtClean="0"/>
              <a:t>Integrované systémy nakládání </a:t>
            </a:r>
            <a:r>
              <a:rPr lang="pl-PL" sz="1800" b="1" dirty="0"/>
              <a:t>s </a:t>
            </a:r>
            <a:r>
              <a:rPr lang="pl-PL" sz="1800" b="1" dirty="0" smtClean="0"/>
              <a:t>	  	  odpady</a:t>
            </a:r>
          </a:p>
          <a:p>
            <a:pPr marL="45720" indent="0">
              <a:buNone/>
            </a:pPr>
            <a:r>
              <a:rPr lang="pl-PL" sz="1800" b="1" dirty="0"/>
              <a:t>	</a:t>
            </a:r>
            <a:r>
              <a:rPr lang="pl-PL" sz="1800" b="1" dirty="0" smtClean="0"/>
              <a:t>- </a:t>
            </a:r>
            <a:r>
              <a:rPr lang="cs-CZ" sz="1800" b="1" dirty="0" smtClean="0"/>
              <a:t>Systémy odděleného </a:t>
            </a:r>
            <a:r>
              <a:rPr lang="cs-CZ" sz="1800" b="1" dirty="0"/>
              <a:t>sběru, </a:t>
            </a:r>
            <a:r>
              <a:rPr lang="cs-CZ" sz="1800" b="1" dirty="0" smtClean="0"/>
              <a:t>skladování 	  a 	  manipulace s odpady</a:t>
            </a:r>
          </a:p>
          <a:p>
            <a:pPr marL="45720" indent="0">
              <a:buNone/>
            </a:pPr>
            <a:r>
              <a:rPr lang="cs-CZ" sz="1800" b="1" dirty="0"/>
              <a:t>	</a:t>
            </a:r>
            <a:r>
              <a:rPr lang="cs-CZ" sz="1800" b="1" dirty="0" smtClean="0"/>
              <a:t>- </a:t>
            </a:r>
            <a:r>
              <a:rPr lang="pl-PL" sz="1800" b="1" dirty="0" smtClean="0"/>
              <a:t>Zařízení </a:t>
            </a:r>
            <a:r>
              <a:rPr lang="pl-PL" sz="1800" b="1" dirty="0"/>
              <a:t>na </a:t>
            </a:r>
            <a:r>
              <a:rPr lang="pl-PL" sz="1800" b="1" dirty="0" smtClean="0"/>
              <a:t>využívání </a:t>
            </a:r>
            <a:r>
              <a:rPr lang="pl-PL" sz="1800" b="1" dirty="0"/>
              <a:t>odpadů, </a:t>
            </a:r>
            <a:r>
              <a:rPr lang="pl-PL" sz="1800" b="1" dirty="0" smtClean="0"/>
              <a:t>	  	  	  zejména </a:t>
            </a:r>
            <a:r>
              <a:rPr lang="pl-PL" sz="1800" b="1" dirty="0"/>
              <a:t>na </a:t>
            </a:r>
            <a:r>
              <a:rPr lang="pl-PL" sz="1800" b="1" dirty="0" smtClean="0"/>
              <a:t>třídění </a:t>
            </a:r>
            <a:r>
              <a:rPr lang="pl-PL" sz="1800" b="1" dirty="0"/>
              <a:t>a </a:t>
            </a:r>
            <a:r>
              <a:rPr lang="pl-PL" sz="1800" b="1" dirty="0" smtClean="0"/>
              <a:t>recyklaci</a:t>
            </a:r>
          </a:p>
          <a:p>
            <a:pPr marL="45720" indent="0">
              <a:buNone/>
            </a:pPr>
            <a:r>
              <a:rPr lang="pl-PL" sz="1800" b="1" dirty="0"/>
              <a:t>	</a:t>
            </a:r>
            <a:r>
              <a:rPr lang="pl-PL" sz="1800" b="1" dirty="0" smtClean="0"/>
              <a:t>- </a:t>
            </a:r>
            <a:r>
              <a:rPr lang="cs-CZ" sz="1800" b="1" dirty="0"/>
              <a:t>Rekultivace a </a:t>
            </a:r>
            <a:r>
              <a:rPr lang="cs-CZ" sz="1800" b="1" dirty="0" smtClean="0"/>
              <a:t>odstranění skládek</a:t>
            </a:r>
          </a:p>
          <a:p>
            <a:pPr marL="45720" indent="0">
              <a:buNone/>
            </a:pPr>
            <a:r>
              <a:rPr lang="cs-CZ" sz="1800" b="1" dirty="0"/>
              <a:t>	</a:t>
            </a:r>
            <a:r>
              <a:rPr lang="cs-CZ" sz="1800" b="1" dirty="0" smtClean="0"/>
              <a:t>- Odstraňování starých ekologických zátěží</a:t>
            </a:r>
          </a:p>
          <a:p>
            <a:pPr>
              <a:buFont typeface="Wingdings" pitchFamily="2" charset="2"/>
              <a:buChar char="§"/>
            </a:pPr>
            <a:r>
              <a:rPr lang="pl-PL" b="1" dirty="0" smtClean="0"/>
              <a:t>Dotace ze Státního fondu životního prostředí, Fondu soudružnosti, Státního rozpočtu. 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82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512511" cy="1143000"/>
          </a:xfrm>
        </p:spPr>
        <p:txBody>
          <a:bodyPr/>
          <a:lstStyle/>
          <a:p>
            <a:pPr algn="l"/>
            <a:r>
              <a:rPr lang="cs-CZ" sz="3600" dirty="0" smtClean="0"/>
              <a:t>PLATBY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59632" y="1412776"/>
            <a:ext cx="6400800" cy="4968552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cs-CZ" dirty="0" smtClean="0"/>
              <a:t>3 ZPŮSOBY STANOVENÍ PLATBY ZA KOMUNÁLNÍ ODPAD:</a:t>
            </a:r>
          </a:p>
          <a:p>
            <a:pPr marL="45720" indent="0">
              <a:buNone/>
            </a:pPr>
            <a:r>
              <a:rPr lang="cs-CZ" dirty="0" smtClean="0"/>
              <a:t>	- </a:t>
            </a:r>
            <a:r>
              <a:rPr lang="cs-CZ" b="1" dirty="0" smtClean="0"/>
              <a:t>úhrada </a:t>
            </a:r>
            <a:r>
              <a:rPr lang="cs-CZ" b="1" dirty="0"/>
              <a:t>za shromaž</a:t>
            </a:r>
            <a:r>
              <a:rPr lang="cs-CZ" dirty="0"/>
              <a:t>ď</a:t>
            </a:r>
            <a:r>
              <a:rPr lang="cs-CZ" b="1" dirty="0"/>
              <a:t>ování, sb</a:t>
            </a:r>
            <a:r>
              <a:rPr lang="cs-CZ" dirty="0"/>
              <a:t>ě</a:t>
            </a:r>
            <a:r>
              <a:rPr lang="cs-CZ" b="1" dirty="0"/>
              <a:t>r, </a:t>
            </a:r>
            <a:r>
              <a:rPr lang="cs-CZ" b="1" dirty="0" smtClean="0"/>
              <a:t>	  	   p</a:t>
            </a:r>
            <a:r>
              <a:rPr lang="cs-CZ" dirty="0" smtClean="0"/>
              <a:t>ř</a:t>
            </a:r>
            <a:r>
              <a:rPr lang="cs-CZ" b="1" dirty="0" smtClean="0"/>
              <a:t>epravu</a:t>
            </a:r>
            <a:r>
              <a:rPr lang="cs-CZ" b="1" dirty="0"/>
              <a:t>, t</a:t>
            </a:r>
            <a:r>
              <a:rPr lang="cs-CZ" dirty="0"/>
              <a:t>ř</a:t>
            </a:r>
            <a:r>
              <a:rPr lang="cs-CZ" b="1" dirty="0"/>
              <a:t>íd</a:t>
            </a:r>
            <a:r>
              <a:rPr lang="cs-CZ" dirty="0"/>
              <a:t>ě</a:t>
            </a:r>
            <a:r>
              <a:rPr lang="cs-CZ" b="1" dirty="0"/>
              <a:t>ní, využívání a </a:t>
            </a:r>
            <a:r>
              <a:rPr lang="cs-CZ" b="1" dirty="0" smtClean="0"/>
              <a:t>    	 	   odstra</a:t>
            </a:r>
            <a:r>
              <a:rPr lang="cs-CZ" dirty="0" smtClean="0"/>
              <a:t>ň</a:t>
            </a:r>
            <a:r>
              <a:rPr lang="cs-CZ" b="1" dirty="0" smtClean="0"/>
              <a:t>ování komunálních odpad</a:t>
            </a:r>
            <a:r>
              <a:rPr lang="cs-CZ" dirty="0" smtClean="0"/>
              <a:t>ů</a:t>
            </a:r>
          </a:p>
          <a:p>
            <a:pPr marL="45720" indent="0">
              <a:buNone/>
            </a:pPr>
            <a:r>
              <a:rPr lang="cs-CZ" dirty="0" smtClean="0"/>
              <a:t>	- </a:t>
            </a:r>
            <a:r>
              <a:rPr lang="cs-CZ" b="1" dirty="0"/>
              <a:t>m</a:t>
            </a:r>
            <a:r>
              <a:rPr lang="cs-CZ" b="1" dirty="0" smtClean="0"/>
              <a:t>ístní </a:t>
            </a:r>
            <a:r>
              <a:rPr lang="cs-CZ" b="1" dirty="0"/>
              <a:t>poplatek za provoz systému </a:t>
            </a:r>
            <a:r>
              <a:rPr lang="cs-CZ" b="1" dirty="0" smtClean="0"/>
              <a:t>	   	  shromaž</a:t>
            </a:r>
            <a:r>
              <a:rPr lang="cs-CZ" dirty="0" smtClean="0"/>
              <a:t>ď</a:t>
            </a:r>
            <a:r>
              <a:rPr lang="cs-CZ" b="1" dirty="0" smtClean="0"/>
              <a:t>ování</a:t>
            </a:r>
            <a:r>
              <a:rPr lang="cs-CZ" b="1" dirty="0"/>
              <a:t>, sb</a:t>
            </a:r>
            <a:r>
              <a:rPr lang="cs-CZ" dirty="0"/>
              <a:t>ě</a:t>
            </a:r>
            <a:r>
              <a:rPr lang="cs-CZ" b="1" dirty="0"/>
              <a:t>ru, p</a:t>
            </a:r>
            <a:r>
              <a:rPr lang="cs-CZ" dirty="0"/>
              <a:t>ř</a:t>
            </a:r>
            <a:r>
              <a:rPr lang="cs-CZ" b="1" dirty="0"/>
              <a:t>epravy, </a:t>
            </a:r>
            <a:r>
              <a:rPr lang="cs-CZ" b="1" dirty="0" smtClean="0"/>
              <a:t>t</a:t>
            </a:r>
            <a:r>
              <a:rPr lang="cs-CZ" dirty="0" smtClean="0"/>
              <a:t>ř</a:t>
            </a:r>
            <a:r>
              <a:rPr lang="cs-CZ" b="1" dirty="0" smtClean="0"/>
              <a:t>íd</a:t>
            </a:r>
            <a:r>
              <a:rPr lang="cs-CZ" dirty="0" smtClean="0"/>
              <a:t>ě</a:t>
            </a:r>
            <a:r>
              <a:rPr lang="cs-CZ" b="1" dirty="0" smtClean="0"/>
              <a:t>ní, 	  využívání </a:t>
            </a:r>
            <a:r>
              <a:rPr lang="cs-CZ" b="1" dirty="0"/>
              <a:t>a </a:t>
            </a:r>
            <a:r>
              <a:rPr lang="cs-CZ" b="1" dirty="0" smtClean="0"/>
              <a:t>odstra</a:t>
            </a:r>
            <a:r>
              <a:rPr lang="cs-CZ" dirty="0" smtClean="0"/>
              <a:t>ň</a:t>
            </a:r>
            <a:r>
              <a:rPr lang="cs-CZ" b="1" dirty="0" smtClean="0"/>
              <a:t>ování komunálních 	  odpad</a:t>
            </a:r>
            <a:r>
              <a:rPr lang="cs-CZ" dirty="0" smtClean="0"/>
              <a:t>ů</a:t>
            </a:r>
            <a:endParaRPr lang="cs-CZ" b="1" dirty="0"/>
          </a:p>
          <a:p>
            <a:pPr marL="45720" indent="0">
              <a:buNone/>
            </a:pPr>
            <a:r>
              <a:rPr lang="cs-CZ" b="1" dirty="0" smtClean="0"/>
              <a:t>	- </a:t>
            </a:r>
            <a:r>
              <a:rPr lang="cs-CZ" b="1" dirty="0"/>
              <a:t>p</a:t>
            </a:r>
            <a:r>
              <a:rPr lang="cs-CZ" b="1" dirty="0" smtClean="0"/>
              <a:t>oplatek </a:t>
            </a:r>
            <a:r>
              <a:rPr lang="cs-CZ" b="1" dirty="0"/>
              <a:t>za komunální </a:t>
            </a:r>
            <a:r>
              <a:rPr lang="cs-CZ" b="1" dirty="0" smtClean="0"/>
              <a:t>odpad</a:t>
            </a:r>
          </a:p>
          <a:p>
            <a:pPr marL="45720" indent="0">
              <a:buNone/>
            </a:pPr>
            <a:endParaRPr lang="cs-CZ" b="1" dirty="0"/>
          </a:p>
          <a:p>
            <a:pPr>
              <a:buFont typeface="Wingdings" pitchFamily="2" charset="2"/>
              <a:buChar char="§"/>
            </a:pPr>
            <a:r>
              <a:rPr lang="cs-CZ" dirty="0"/>
              <a:t>O</a:t>
            </a:r>
            <a:r>
              <a:rPr lang="cs-CZ" dirty="0" smtClean="0"/>
              <a:t>bec </a:t>
            </a:r>
            <a:r>
              <a:rPr lang="cs-CZ" dirty="0"/>
              <a:t>může obecně závaznou </a:t>
            </a:r>
            <a:r>
              <a:rPr lang="cs-CZ" dirty="0" smtClean="0"/>
              <a:t>vyhláškou stanovit </a:t>
            </a:r>
            <a:r>
              <a:rPr lang="cs-CZ" dirty="0"/>
              <a:t>pouze jeden ze tří </a:t>
            </a:r>
            <a:r>
              <a:rPr lang="cs-CZ" dirty="0" smtClean="0"/>
              <a:t>výše </a:t>
            </a:r>
            <a:r>
              <a:rPr lang="cs-CZ" dirty="0"/>
              <a:t>uvedených způsobů, jelikož platby mezi sebou nelze </a:t>
            </a:r>
            <a:r>
              <a:rPr lang="cs-CZ" dirty="0" smtClean="0"/>
              <a:t>vzájemně kombinovat.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840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720080"/>
          </a:xfrm>
        </p:spPr>
        <p:txBody>
          <a:bodyPr/>
          <a:lstStyle/>
          <a:p>
            <a:pPr algn="l"/>
            <a:r>
              <a:rPr lang="cs-CZ" sz="3600" dirty="0" smtClean="0"/>
              <a:t>POKUTY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59632" y="1340768"/>
            <a:ext cx="6400800" cy="43204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/>
              <a:t>Při stanovení výše pokuty se přihlíží zejména k závažnosti ohrožení životního prostředí, popřípadě k míře jeho poškození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Pokuty </a:t>
            </a:r>
            <a:r>
              <a:rPr lang="cs-CZ" dirty="0"/>
              <a:t>ukládá a vybírá správní úřad, který jako první zahájil řízení o jejím </a:t>
            </a:r>
            <a:r>
              <a:rPr lang="cs-CZ" dirty="0" smtClean="0"/>
              <a:t>uložení.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Dle současné platné legislativy pokuta je vždy z 50 % příjmem obce, na jejímž katastrálním území došlo k porušení právních předpisů, a z 50 % je příjmem Státního fondu životního prostředí.</a:t>
            </a:r>
          </a:p>
        </p:txBody>
      </p:sp>
    </p:spTree>
    <p:extLst>
      <p:ext uri="{BB962C8B-B14F-4D97-AF65-F5344CB8AC3E}">
        <p14:creationId xmlns:p14="http://schemas.microsoft.com/office/powerpoint/2010/main" val="378097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1556792"/>
            <a:ext cx="6408712" cy="4032448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cs-CZ" dirty="0" smtClean="0"/>
              <a:t>Podle směrnice EU musí Česká republika do roku 2010 snížit množství odpadů ukládaných na skládku na 75 % oproti stavu v roce 1995.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cs-CZ" dirty="0" smtClean="0"/>
              <a:t>Do roku 2013 musí dojít ke snížení na 50 % a v roce 2020 na 35 % základu roku 1995.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cs-CZ" dirty="0" smtClean="0"/>
              <a:t>Nesplnění těchto podmínek povede k sankcím ze strany EU.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971600" y="692697"/>
            <a:ext cx="7175351" cy="792088"/>
          </a:xfrm>
        </p:spPr>
        <p:txBody>
          <a:bodyPr/>
          <a:lstStyle/>
          <a:p>
            <a:r>
              <a:rPr lang="cs-CZ" sz="3600" dirty="0" smtClean="0"/>
              <a:t>SANKCE EU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4614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2389196" y="530120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David Slavík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Microsoft PowerPoint.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11618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4" y="512676"/>
            <a:ext cx="4637315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marL="228600" indent="-2286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Zdroj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1100" b="1" u="sng" dirty="0"/>
              <a:t>ZÁKON Č. 185/2001 Sb. o odpadech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94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12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7175351" cy="1793167"/>
          </a:xfrm>
        </p:spPr>
        <p:txBody>
          <a:bodyPr/>
          <a:lstStyle/>
          <a:p>
            <a:r>
              <a:rPr lang="cs-CZ" dirty="0" smtClean="0"/>
              <a:t>ODPADOVÉ HOSPODÁŘSTVÍ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5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35696" y="1700808"/>
            <a:ext cx="5966666" cy="432048"/>
          </a:xfrm>
        </p:spPr>
        <p:txBody>
          <a:bodyPr/>
          <a:lstStyle/>
          <a:p>
            <a:r>
              <a:rPr lang="cs-CZ" dirty="0" smtClean="0"/>
              <a:t>LEGISLATIVA ČR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971600" y="2132856"/>
            <a:ext cx="7021332" cy="3744416"/>
          </a:xfrm>
        </p:spPr>
        <p:txBody>
          <a:bodyPr>
            <a:normAutofit/>
          </a:bodyPr>
          <a:lstStyle/>
          <a:p>
            <a:pPr algn="ctr"/>
            <a:r>
              <a:rPr lang="cs-CZ" b="1" u="sng" dirty="0" smtClean="0"/>
              <a:t>ZÁKON Č. 185/2001 Sb. o odpadech</a:t>
            </a:r>
          </a:p>
          <a:p>
            <a:pPr algn="ctr"/>
            <a:endParaRPr lang="cs-CZ" b="1" u="sng" dirty="0" smtClean="0"/>
          </a:p>
          <a:p>
            <a:pPr algn="ctr"/>
            <a:r>
              <a:rPr lang="cs-CZ" b="1" dirty="0" smtClean="0"/>
              <a:t>Tento zákon v souladu s právem evropských společenství stanovuje:</a:t>
            </a:r>
          </a:p>
          <a:p>
            <a:pPr algn="ctr"/>
            <a:endParaRPr lang="cs-CZ" b="1" dirty="0" smtClean="0"/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Pravidla pro předcházení vzniku odpadů a pro nakládání s nimi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Pravidla a povinnosti osob v odpadovém hospodářství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Působnost orgánů veřejné správy</a:t>
            </a:r>
          </a:p>
          <a:p>
            <a:pPr marL="342900" indent="-342900" algn="ctr">
              <a:buClrTx/>
              <a:buFont typeface="Wingdings" pitchFamily="2" charset="2"/>
              <a:buChar char="§"/>
            </a:pPr>
            <a:endParaRPr lang="cs-CZ" dirty="0" smtClean="0">
              <a:solidFill>
                <a:schemeClr val="tx1"/>
              </a:solidFill>
            </a:endParaRPr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221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836712"/>
            <a:ext cx="5966666" cy="4464496"/>
          </a:xfrm>
        </p:spPr>
        <p:txBody>
          <a:bodyPr/>
          <a:lstStyle/>
          <a:p>
            <a:pPr algn="l">
              <a:buClrTx/>
              <a:buFont typeface="Wingdings" pitchFamily="2" charset="2"/>
              <a:buChar char="§"/>
            </a:pPr>
            <a:r>
              <a:rPr lang="cs-CZ" sz="2000" dirty="0" smtClean="0"/>
              <a:t>Jako odpad je zákonem stanovena „</a:t>
            </a:r>
            <a:r>
              <a:rPr lang="cs-CZ" sz="2000" i="1" dirty="0" smtClean="0"/>
              <a:t>každá movitá věc, které se osoba zbavuje nebo má úmysl nebo povinnost se jí zbavit</a:t>
            </a:r>
            <a:r>
              <a:rPr lang="cs-CZ" sz="2000" dirty="0" smtClean="0"/>
              <a:t>“</a:t>
            </a:r>
            <a:br>
              <a:rPr lang="cs-CZ" sz="20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u="sng" dirty="0"/>
              <a:t>Další pojmy definované zákonem</a:t>
            </a:r>
            <a:r>
              <a:rPr lang="cs-CZ" sz="1800" dirty="0"/>
              <a:t>:</a:t>
            </a:r>
            <a:r>
              <a:rPr lang="cs-CZ" sz="1800" b="0" dirty="0"/>
              <a:t/>
            </a:r>
            <a:br>
              <a:rPr lang="cs-CZ" sz="1800" b="0" dirty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b="0" dirty="0"/>
              <a:t/>
            </a:r>
            <a:br>
              <a:rPr lang="cs-CZ" sz="1800" b="0" dirty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r>
              <a:rPr lang="cs-CZ" sz="1800" b="0" dirty="0" smtClean="0"/>
              <a:t/>
            </a:r>
            <a:br>
              <a:rPr lang="cs-CZ" sz="1800" b="0" dirty="0" smtClean="0"/>
            </a:br>
            <a:endParaRPr lang="cs-CZ" sz="18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022438" y="3429000"/>
            <a:ext cx="5970494" cy="2013971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Nebezpečný odpad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Komunální odpad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Odpadové hospodářství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Nakládání s odpady</a:t>
            </a:r>
          </a:p>
          <a:p>
            <a:pPr marL="342900" indent="-342900" algn="l">
              <a:buClrTx/>
              <a:buFont typeface="Wingdings" pitchFamily="2" charset="2"/>
              <a:buChar char="§"/>
            </a:pPr>
            <a:r>
              <a:rPr lang="cs-CZ" dirty="0" smtClean="0"/>
              <a:t>Původce odpadů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250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289" y="476672"/>
            <a:ext cx="6512511" cy="576064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000" u="sng" dirty="0" smtClean="0">
                <a:latin typeface="+mn-lt"/>
              </a:rPr>
              <a:t>Vyhláška Ministerstva ŽP č. 383/2001 Sb. o podrobnostech s nakládání s odpady </a:t>
            </a:r>
            <a:br>
              <a:rPr lang="cs-CZ" sz="2000" u="sng" dirty="0" smtClean="0">
                <a:latin typeface="+mn-lt"/>
              </a:rPr>
            </a:br>
            <a:r>
              <a:rPr lang="cs-CZ" sz="2000" u="sng" dirty="0"/>
              <a:t/>
            </a:r>
            <a:br>
              <a:rPr lang="cs-CZ" sz="2000" u="sng" dirty="0"/>
            </a:br>
            <a:r>
              <a:rPr lang="cs-CZ" sz="2000" dirty="0" smtClean="0"/>
              <a:t>Zabývá se jednotlivými způsoby nakládání s odpady a evidence odpadů.</a:t>
            </a:r>
            <a:r>
              <a:rPr lang="cs-CZ" sz="2000" u="sng" dirty="0" smtClean="0"/>
              <a:t/>
            </a:r>
            <a:br>
              <a:rPr lang="cs-CZ" sz="2000" u="sng" dirty="0" smtClean="0"/>
            </a:br>
            <a:r>
              <a:rPr lang="cs-CZ" sz="2000" u="sng" dirty="0" smtClean="0"/>
              <a:t> </a:t>
            </a:r>
            <a:br>
              <a:rPr lang="cs-CZ" sz="2000" u="sng" dirty="0" smtClean="0"/>
            </a:br>
            <a:r>
              <a:rPr lang="cs-CZ" sz="2000" u="sng" dirty="0"/>
              <a:t/>
            </a:r>
            <a:br>
              <a:rPr lang="cs-CZ" sz="2000" u="sng" dirty="0"/>
            </a:br>
            <a:r>
              <a:rPr lang="cs-CZ" sz="2000" u="sng" dirty="0" smtClean="0"/>
              <a:t>Zákon č. 477/2001 Sb. o obalech</a:t>
            </a:r>
            <a:br>
              <a:rPr lang="cs-CZ" sz="2000" u="sng" dirty="0" smtClean="0"/>
            </a:br>
            <a:r>
              <a:rPr lang="cs-CZ" sz="2000" u="sng" dirty="0" smtClean="0"/>
              <a:t/>
            </a:r>
            <a:br>
              <a:rPr lang="cs-CZ" sz="2000" u="sng" dirty="0" smtClean="0"/>
            </a:br>
            <a:r>
              <a:rPr lang="cs-CZ" sz="2000" dirty="0" smtClean="0"/>
              <a:t>Účelem tohoto zákona je chránit životní prostředí předcházením vzniku odpadů z obalů.</a:t>
            </a:r>
            <a:r>
              <a:rPr lang="cs-CZ" sz="2000" u="sng" dirty="0" smtClean="0"/>
              <a:t/>
            </a:r>
            <a:br>
              <a:rPr lang="cs-CZ" sz="2000" u="sng" dirty="0" smtClean="0"/>
            </a:br>
            <a:r>
              <a:rPr lang="cs-CZ" sz="2000" u="sng" dirty="0"/>
              <a:t/>
            </a:r>
            <a:br>
              <a:rPr lang="cs-CZ" sz="2000" u="sng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u="sng" dirty="0"/>
          </a:p>
        </p:txBody>
      </p:sp>
    </p:spTree>
    <p:extLst>
      <p:ext uri="{BB962C8B-B14F-4D97-AF65-F5344CB8AC3E}">
        <p14:creationId xmlns:p14="http://schemas.microsoft.com/office/powerpoint/2010/main" val="24237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289" y="764704"/>
            <a:ext cx="6512511" cy="5472608"/>
          </a:xfrm>
        </p:spPr>
        <p:txBody>
          <a:bodyPr/>
          <a:lstStyle/>
          <a:p>
            <a:r>
              <a:rPr lang="cs-CZ" dirty="0" smtClean="0"/>
              <a:t>LEGISLATIVA EU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2000" u="sng" dirty="0" smtClean="0"/>
              <a:t>Směrnice Evropského parlamentu 75/442/EHS o odpadech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u="sng" dirty="0" smtClean="0"/>
              <a:t>Směrnice Evropského parlamentu 94/62/ES o obalech a obalových odpadech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229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289" y="332656"/>
            <a:ext cx="6512511" cy="6048672"/>
          </a:xfrm>
        </p:spPr>
        <p:txBody>
          <a:bodyPr/>
          <a:lstStyle/>
          <a:p>
            <a:pPr algn="ctr"/>
            <a:r>
              <a:rPr lang="cs-CZ" sz="3600" dirty="0" smtClean="0"/>
              <a:t>HIEARCHIE NAKLÁDÁNÍ S ODPADY</a:t>
            </a:r>
            <a:br>
              <a:rPr lang="cs-CZ" sz="3600" dirty="0" smtClean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2000" dirty="0" smtClean="0"/>
              <a:t>1. Předcházení vzniku odpadů</a:t>
            </a:r>
            <a:br>
              <a:rPr lang="cs-CZ" sz="2000" dirty="0" smtClean="0"/>
            </a:br>
            <a:r>
              <a:rPr lang="cs-CZ" sz="2000" i="1" dirty="0"/>
              <a:t> </a:t>
            </a:r>
            <a:r>
              <a:rPr lang="cs-CZ" sz="2000" i="1" dirty="0" smtClean="0"/>
              <a:t>     </a:t>
            </a:r>
            <a:br>
              <a:rPr lang="cs-CZ" sz="2000" i="1" dirty="0" smtClean="0"/>
            </a:br>
            <a:r>
              <a:rPr lang="cs-CZ" sz="2000" i="1" dirty="0"/>
              <a:t/>
            </a:r>
            <a:br>
              <a:rPr lang="cs-CZ" sz="2000" i="1" dirty="0"/>
            </a:br>
            <a:r>
              <a:rPr lang="cs-CZ" sz="2000" dirty="0" smtClean="0"/>
              <a:t>2. Opětovné použití   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3. Materiálové využití   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4. Jiné využití (energetické)  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5. Odstranění</a:t>
            </a:r>
            <a:endParaRPr lang="cs-CZ" sz="2000" dirty="0"/>
          </a:p>
        </p:txBody>
      </p:sp>
      <p:sp>
        <p:nvSpPr>
          <p:cNvPr id="7" name="Šipka dolů 6"/>
          <p:cNvSpPr/>
          <p:nvPr/>
        </p:nvSpPr>
        <p:spPr>
          <a:xfrm>
            <a:off x="4977756" y="2348880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ů 7"/>
          <p:cNvSpPr/>
          <p:nvPr/>
        </p:nvSpPr>
        <p:spPr>
          <a:xfrm>
            <a:off x="4967392" y="328498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>
            <a:off x="4967392" y="422108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lů 9"/>
          <p:cNvSpPr/>
          <p:nvPr/>
        </p:nvSpPr>
        <p:spPr>
          <a:xfrm>
            <a:off x="4960371" y="5111336"/>
            <a:ext cx="484632" cy="6219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34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2276872"/>
            <a:ext cx="6512511" cy="3454320"/>
          </a:xfrm>
        </p:spPr>
        <p:txBody>
          <a:bodyPr/>
          <a:lstStyle/>
          <a:p>
            <a:pPr algn="l"/>
            <a:r>
              <a:rPr lang="cs-CZ" sz="2000" b="0" dirty="0">
                <a:effectLst/>
              </a:rPr>
              <a:t>Ekonomické nástroje mohou osoby stimulovat pozitivně například ve formě finanční podpory nebo naopak negativně tím, že pro životní prostředí nežádoucí chování bude zatíženo </a:t>
            </a:r>
            <a:r>
              <a:rPr lang="cs-CZ" sz="2000" b="0" dirty="0" smtClean="0">
                <a:effectLst/>
              </a:rPr>
              <a:t>daní </a:t>
            </a:r>
            <a:r>
              <a:rPr lang="cs-CZ" sz="2000" b="0" dirty="0">
                <a:effectLst/>
              </a:rPr>
              <a:t>či </a:t>
            </a:r>
            <a:r>
              <a:rPr lang="cs-CZ" sz="2000" b="0" dirty="0" smtClean="0">
                <a:effectLst/>
              </a:rPr>
              <a:t>poplatkem.</a:t>
            </a:r>
            <a:br>
              <a:rPr lang="cs-CZ" sz="2000" b="0" dirty="0" smtClean="0">
                <a:effectLst/>
              </a:rPr>
            </a:br>
            <a:r>
              <a:rPr lang="cs-CZ" sz="2000" b="0" dirty="0">
                <a:effectLst/>
              </a:rPr>
              <a:t/>
            </a:r>
            <a:br>
              <a:rPr lang="cs-CZ" sz="2000" b="0" dirty="0">
                <a:effectLst/>
              </a:rPr>
            </a:br>
            <a:r>
              <a:rPr lang="cs-CZ" sz="2000" b="0" dirty="0">
                <a:effectLst/>
              </a:rPr>
              <a:t>K ekonomickým nástrojům patří různé poplatky, odvody, daně, úhrady, pokuty, ekologické pojištění, dotace, granty a jiná podpora. V České republice jsou nejvíce využívány poplatky, jejichž primárním účelem je ekonomicky motivovat poplatníka ke změně chování. </a:t>
            </a:r>
            <a:br>
              <a:rPr lang="cs-CZ" sz="2000" b="0" dirty="0">
                <a:effectLst/>
              </a:rPr>
            </a:br>
            <a:endParaRPr lang="cs-CZ" sz="2000" b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473344"/>
          </a:xfrm>
        </p:spPr>
        <p:txBody>
          <a:bodyPr>
            <a:normAutofit fontScale="92500"/>
          </a:bodyPr>
          <a:lstStyle/>
          <a:p>
            <a:r>
              <a:rPr lang="cs-CZ" sz="3600" b="1" dirty="0">
                <a:effectLst>
                  <a:reflection blurRad="6350" stA="55000" endA="300" endPos="45500" dir="5400000" sy="-100000" algn="bl" rotWithShape="0"/>
                </a:effectLst>
              </a:rPr>
              <a:t>EKONOMICKÉ NÁSTROJE V ODPADOVÉM HOSPODÁŘSTVÍ</a:t>
            </a:r>
          </a:p>
        </p:txBody>
      </p:sp>
    </p:spTree>
    <p:extLst>
      <p:ext uri="{BB962C8B-B14F-4D97-AF65-F5344CB8AC3E}">
        <p14:creationId xmlns:p14="http://schemas.microsoft.com/office/powerpoint/2010/main" val="288631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132856"/>
            <a:ext cx="6512511" cy="3888432"/>
          </a:xfrm>
        </p:spPr>
        <p:txBody>
          <a:bodyPr/>
          <a:lstStyle/>
          <a:p>
            <a:pPr marL="0" indent="0" algn="l">
              <a:buClrTx/>
              <a:buNone/>
            </a:pPr>
            <a:r>
              <a:rPr lang="cs-CZ" sz="2000" b="0" dirty="0" smtClean="0"/>
              <a:t>- poplatky</a:t>
            </a:r>
            <a:br>
              <a:rPr lang="cs-CZ" sz="2000" b="0" dirty="0" smtClean="0"/>
            </a:br>
            <a:r>
              <a:rPr lang="cs-CZ" sz="2000" b="0" dirty="0" smtClean="0"/>
              <a:t>- finanční rezerva</a:t>
            </a:r>
            <a:br>
              <a:rPr lang="cs-CZ" sz="2000" b="0" dirty="0" smtClean="0"/>
            </a:br>
            <a:r>
              <a:rPr lang="cs-CZ" sz="2000" b="0" dirty="0" smtClean="0"/>
              <a:t>- finanční záruka </a:t>
            </a:r>
            <a:br>
              <a:rPr lang="cs-CZ" sz="2000" b="0" dirty="0" smtClean="0"/>
            </a:br>
            <a:r>
              <a:rPr lang="cs-CZ" sz="2000" b="0" dirty="0" smtClean="0"/>
              <a:t>- zálohy</a:t>
            </a:r>
            <a:br>
              <a:rPr lang="cs-CZ" sz="2000" b="0" dirty="0" smtClean="0"/>
            </a:br>
            <a:r>
              <a:rPr lang="cs-CZ" sz="2000" b="0" dirty="0" smtClean="0"/>
              <a:t>- podpory, dotace </a:t>
            </a:r>
            <a:br>
              <a:rPr lang="cs-CZ" sz="2000" b="0" dirty="0" smtClean="0"/>
            </a:br>
            <a:r>
              <a:rPr lang="cs-CZ" sz="2000" b="0" dirty="0" smtClean="0"/>
              <a:t>- platby</a:t>
            </a:r>
            <a:br>
              <a:rPr lang="cs-CZ" sz="2000" b="0" dirty="0" smtClean="0"/>
            </a:br>
            <a:r>
              <a:rPr lang="cs-CZ" sz="2000" b="0" dirty="0" smtClean="0"/>
              <a:t>- pokuty</a:t>
            </a:r>
            <a:br>
              <a:rPr lang="cs-CZ" sz="2000" b="0" dirty="0" smtClean="0"/>
            </a:br>
            <a:r>
              <a:rPr lang="cs-CZ" sz="2000" b="0" dirty="0" smtClean="0"/>
              <a:t>- sankce EU</a:t>
            </a:r>
            <a:br>
              <a:rPr lang="cs-CZ" sz="2000" b="0" dirty="0" smtClean="0"/>
            </a:br>
            <a:r>
              <a:rPr lang="cs-CZ" sz="2000" b="0" dirty="0" smtClean="0"/>
              <a:t>- granty </a:t>
            </a:r>
            <a:br>
              <a:rPr lang="cs-CZ" sz="2000" b="0" dirty="0" smtClean="0"/>
            </a:br>
            <a:r>
              <a:rPr lang="cs-CZ" sz="2000" b="0" dirty="0" smtClean="0"/>
              <a:t>- Evropské fondy</a:t>
            </a:r>
            <a:endParaRPr lang="cs-CZ" sz="20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15616" y="731520"/>
            <a:ext cx="6428184" cy="1113304"/>
          </a:xfrm>
        </p:spPr>
        <p:txBody>
          <a:bodyPr>
            <a:normAutofit lnSpcReduction="10000"/>
          </a:bodyPr>
          <a:lstStyle/>
          <a:p>
            <a:r>
              <a:rPr lang="cs-CZ" sz="3600" b="1" dirty="0" smtClean="0">
                <a:effectLst>
                  <a:reflection blurRad="6350" stA="55000" endA="300" endPos="45500" dir="5400000" sy="-100000" algn="bl" rotWithShape="0"/>
                </a:effectLst>
              </a:rPr>
              <a:t>VYUŽÍVANÉ EKONOMICKÉ NÁSTROJE</a:t>
            </a:r>
            <a:endParaRPr lang="cs-CZ" sz="36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80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8FF6E0F-71ED-439A-A1CE-A944C0F6199B}"/>
</file>

<file path=customXml/itemProps2.xml><?xml version="1.0" encoding="utf-8"?>
<ds:datastoreItem xmlns:ds="http://schemas.openxmlformats.org/officeDocument/2006/customXml" ds:itemID="{01BEA3CF-89F7-4241-8CE6-AF8BF0BEFF60}"/>
</file>

<file path=customXml/itemProps3.xml><?xml version="1.0" encoding="utf-8"?>
<ds:datastoreItem xmlns:ds="http://schemas.openxmlformats.org/officeDocument/2006/customXml" ds:itemID="{9556D55C-D41C-4869-92BA-593C1154D1DF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263</TotalTime>
  <Words>609</Words>
  <Application>Microsoft Office PowerPoint</Application>
  <PresentationFormat>Předvádění na obrazovce (4:3)</PresentationFormat>
  <Paragraphs>87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Aerodynamika</vt:lpstr>
      <vt:lpstr>Motiv systému Office</vt:lpstr>
      <vt:lpstr>Šablona pro DUM</vt:lpstr>
      <vt:lpstr>Prezentace aplikace PowerPoint</vt:lpstr>
      <vt:lpstr>ODPADOVÉ HOSPODÁŘSTVÍ</vt:lpstr>
      <vt:lpstr>LEGISLATIVA ČR </vt:lpstr>
      <vt:lpstr>Jako odpad je zákonem stanovena „každá movitá věc, které se osoba zbavuje nebo má úmysl nebo povinnost se jí zbavit“   Další pojmy definované zákonem:        </vt:lpstr>
      <vt:lpstr>Vyhláška Ministerstva ŽP č. 383/2001 Sb. o podrobnostech s nakládání s odpady   Zabývá se jednotlivými způsoby nakládání s odpady a evidence odpadů.    Zákon č. 477/2001 Sb. o obalech  Účelem tohoto zákona je chránit životní prostředí předcházením vzniku odpadů z obalů.    </vt:lpstr>
      <vt:lpstr>LEGISLATIVA EU  Směrnice Evropského parlamentu 75/442/EHS o odpadech  Směrnice Evropského parlamentu 94/62/ES o obalech a obalových odpadech   </vt:lpstr>
      <vt:lpstr>HIEARCHIE NAKLÁDÁNÍ S ODPADY  1. Předcházení vzniku odpadů         2. Opětovné použití      3. Materiálové využití      4. Jiné využití (energetické)     5. Odstranění</vt:lpstr>
      <vt:lpstr>Ekonomické nástroje mohou osoby stimulovat pozitivně například ve formě finanční podpory nebo naopak negativně tím, že pro životní prostředí nežádoucí chování bude zatíženo daní či poplatkem.  K ekonomickým nástrojům patří různé poplatky, odvody, daně, úhrady, pokuty, ekologické pojištění, dotace, granty a jiná podpora. V České republice jsou nejvíce využívány poplatky, jejichž primárním účelem je ekonomicky motivovat poplatníka ke změně chování.  </vt:lpstr>
      <vt:lpstr>- poplatky - finanční rezerva - finanční záruka  - zálohy - podpory, dotace  - platby - pokuty - sankce EU - granty  - Evropské fondy</vt:lpstr>
      <vt:lpstr>POPLATKY</vt:lpstr>
      <vt:lpstr>FINANČNÍ REZERVA</vt:lpstr>
      <vt:lpstr>FINANČNÍ ZÁRUKA </vt:lpstr>
      <vt:lpstr>ZÁLOHY</vt:lpstr>
      <vt:lpstr>PODPORY A DOTACE </vt:lpstr>
      <vt:lpstr>PLATBY </vt:lpstr>
      <vt:lpstr>POKUTY</vt:lpstr>
      <vt:lpstr>SANKCE EU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David</cp:lastModifiedBy>
  <cp:revision>30</cp:revision>
  <dcterms:created xsi:type="dcterms:W3CDTF">2012-03-23T14:19:26Z</dcterms:created>
  <dcterms:modified xsi:type="dcterms:W3CDTF">2013-06-24T03:36:50Z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