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5.xml" ContentType="application/vnd.openxmlformats-officedocument.presentationml.slide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69" r:id="rId2"/>
    <p:sldId id="256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94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AC3F8B-524C-49C2-BF39-09B5421848C6}" type="datetimeFigureOut">
              <a:rPr lang="cs-CZ" smtClean="0"/>
              <a:pPr/>
              <a:t>31.3.2013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76AFEB-6B33-4806-8D83-C39F55136F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5012CE7-C8AB-469E-BC97-C0154C1396EB}" type="datetimeFigureOut">
              <a:rPr lang="cs-CZ" smtClean="0"/>
              <a:pPr/>
              <a:t>31.3.2013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84728A3-11BB-481D-966B-893F7C7CF19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12CE7-C8AB-469E-BC97-C0154C1396EB}" type="datetimeFigureOut">
              <a:rPr lang="cs-CZ" smtClean="0"/>
              <a:pPr/>
              <a:t>31.3.2013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28A3-11BB-481D-966B-893F7C7CF19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12CE7-C8AB-469E-BC97-C0154C1396EB}" type="datetimeFigureOut">
              <a:rPr lang="cs-CZ" smtClean="0"/>
              <a:pPr/>
              <a:t>31.3.2013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28A3-11BB-481D-966B-893F7C7CF19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5012CE7-C8AB-469E-BC97-C0154C1396EB}" type="datetimeFigureOut">
              <a:rPr lang="cs-CZ" smtClean="0"/>
              <a:pPr/>
              <a:t>31.3.2013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84728A3-11BB-481D-966B-893F7C7CF19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5012CE7-C8AB-469E-BC97-C0154C1396EB}" type="datetimeFigureOut">
              <a:rPr lang="cs-CZ" smtClean="0"/>
              <a:pPr/>
              <a:t>31.3.2013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84728A3-11BB-481D-966B-893F7C7CF19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12CE7-C8AB-469E-BC97-C0154C1396EB}" type="datetimeFigureOut">
              <a:rPr lang="cs-CZ" smtClean="0"/>
              <a:pPr/>
              <a:t>31.3.2013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28A3-11BB-481D-966B-893F7C7CF19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12CE7-C8AB-469E-BC97-C0154C1396EB}" type="datetimeFigureOut">
              <a:rPr lang="cs-CZ" smtClean="0"/>
              <a:pPr/>
              <a:t>31.3.2013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28A3-11BB-481D-966B-893F7C7CF19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5012CE7-C8AB-469E-BC97-C0154C1396EB}" type="datetimeFigureOut">
              <a:rPr lang="cs-CZ" smtClean="0"/>
              <a:pPr/>
              <a:t>31.3.2013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84728A3-11BB-481D-966B-893F7C7CF19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12CE7-C8AB-469E-BC97-C0154C1396EB}" type="datetimeFigureOut">
              <a:rPr lang="cs-CZ" smtClean="0"/>
              <a:pPr/>
              <a:t>31.3.2013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728A3-11BB-481D-966B-893F7C7CF19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5012CE7-C8AB-469E-BC97-C0154C1396EB}" type="datetimeFigureOut">
              <a:rPr lang="cs-CZ" smtClean="0"/>
              <a:pPr/>
              <a:t>31.3.2013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84728A3-11BB-481D-966B-893F7C7CF19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5012CE7-C8AB-469E-BC97-C0154C1396EB}" type="datetimeFigureOut">
              <a:rPr lang="cs-CZ" smtClean="0"/>
              <a:pPr/>
              <a:t>31.3.2013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84728A3-11BB-481D-966B-893F7C7CF19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5012CE7-C8AB-469E-BC97-C0154C1396EB}" type="datetimeFigureOut">
              <a:rPr lang="cs-CZ" smtClean="0"/>
              <a:pPr/>
              <a:t>31.3.2013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84728A3-11BB-481D-966B-893F7C7CF1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ptingservis.cz/images/documents/n%E1vodnapockrvinek1.pdf" TargetMode="External"/><Relationship Id="rId2" Type="http://schemas.openxmlformats.org/officeDocument/2006/relationships/hyperlink" Target="http://commons.wikimedia.org/wiki/File:Red_White_Blood_cells.png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357158" y="2000240"/>
            <a:ext cx="8078122" cy="4536504"/>
          </a:xfrm>
        </p:spPr>
        <p:txBody>
          <a:bodyPr>
            <a:normAutofit fontScale="62500" lnSpcReduction="20000"/>
          </a:bodyPr>
          <a:lstStyle/>
          <a:p>
            <a:r>
              <a:rPr lang="cs-CZ" sz="4000" dirty="0" smtClean="0"/>
              <a:t>Název školy: </a:t>
            </a:r>
            <a:r>
              <a:rPr lang="cs-CZ" dirty="0" smtClean="0"/>
              <a:t>Střední zdravotnická škola a vyšší odborná škola zdravotnická Karlovy Vary</a:t>
            </a:r>
          </a:p>
          <a:p>
            <a:r>
              <a:rPr lang="cs-CZ" dirty="0" smtClean="0"/>
              <a:t>Číslo projektu: CZ.1.07/1.5.00/34.0953 </a:t>
            </a:r>
          </a:p>
          <a:p>
            <a:r>
              <a:rPr lang="cs-CZ" sz="4000" dirty="0" smtClean="0"/>
              <a:t>Vzdělávací materiál</a:t>
            </a:r>
            <a:r>
              <a:rPr lang="cs-CZ" sz="4000" dirty="0" smtClean="0"/>
              <a:t>: </a:t>
            </a:r>
            <a:r>
              <a:rPr lang="cs-CZ" sz="3800" dirty="0" smtClean="0"/>
              <a:t>Vyšetřovací metody koagulace</a:t>
            </a:r>
            <a:endParaRPr lang="cs-CZ" sz="3800" dirty="0" smtClean="0"/>
          </a:p>
          <a:p>
            <a:r>
              <a:rPr lang="cs-CZ" sz="4000" dirty="0" smtClean="0"/>
              <a:t>Vyšetření trombocytů</a:t>
            </a:r>
            <a:endParaRPr lang="cs-CZ" sz="3600" dirty="0" smtClean="0"/>
          </a:p>
          <a:p>
            <a:pPr>
              <a:buNone/>
            </a:pPr>
            <a:r>
              <a:rPr lang="cs-CZ" dirty="0" smtClean="0"/>
              <a:t>       Šablona III/2 Inovace a zkvalitnění výuky prostřednictvím ICT</a:t>
            </a:r>
          </a:p>
          <a:p>
            <a:r>
              <a:rPr lang="cs-CZ" sz="4000" dirty="0" smtClean="0"/>
              <a:t>Název materiálu: </a:t>
            </a:r>
            <a:r>
              <a:rPr lang="cs-CZ" dirty="0" smtClean="0"/>
              <a:t>VY_32_INOVACE_CHTS.3.08</a:t>
            </a:r>
          </a:p>
          <a:p>
            <a:r>
              <a:rPr lang="cs-CZ" sz="4000" dirty="0" smtClean="0"/>
              <a:t>Datum tvorby: 16.1.2013</a:t>
            </a:r>
            <a:endParaRPr lang="cs-CZ" dirty="0" smtClean="0"/>
          </a:p>
          <a:p>
            <a:r>
              <a:rPr lang="cs-CZ" dirty="0" smtClean="0"/>
              <a:t>Vyučovací předmět, ročník, obor: Cvičení hematologie a </a:t>
            </a:r>
            <a:r>
              <a:rPr lang="cs-CZ" dirty="0" err="1" smtClean="0"/>
              <a:t>transfúzní</a:t>
            </a:r>
            <a:r>
              <a:rPr lang="cs-CZ" dirty="0" smtClean="0"/>
              <a:t> služby, 3. ročník, </a:t>
            </a:r>
            <a:r>
              <a:rPr lang="cs-CZ" dirty="0" smtClean="0"/>
              <a:t>Laboratorní </a:t>
            </a:r>
            <a:r>
              <a:rPr lang="cs-CZ" dirty="0" smtClean="0"/>
              <a:t>asistent </a:t>
            </a:r>
          </a:p>
          <a:p>
            <a:r>
              <a:rPr lang="cs-CZ" sz="4000" dirty="0" smtClean="0"/>
              <a:t>Autor: </a:t>
            </a:r>
            <a:r>
              <a:rPr lang="cs-CZ" dirty="0" smtClean="0"/>
              <a:t>Mgr. Helena </a:t>
            </a:r>
            <a:r>
              <a:rPr lang="cs-CZ" dirty="0" err="1" smtClean="0"/>
              <a:t>Pěnkavová</a:t>
            </a:r>
            <a:endParaRPr lang="cs-CZ" dirty="0" smtClean="0"/>
          </a:p>
          <a:p>
            <a:r>
              <a:rPr lang="cs-CZ" sz="4000" dirty="0" smtClean="0"/>
              <a:t>Anotace:</a:t>
            </a:r>
            <a:r>
              <a:rPr lang="cs-CZ" sz="2800" dirty="0" smtClean="0"/>
              <a:t> Vzdělávací materiál využívá ICT při výuce a tím inovuje výuku praktického </a:t>
            </a:r>
            <a:r>
              <a:rPr lang="cs-CZ" sz="2800" dirty="0" smtClean="0"/>
              <a:t>vyučování. Seznamuje žáky s vyšetřovací metodou počítání trombocytů.</a:t>
            </a:r>
            <a:endParaRPr lang="cs-CZ" sz="2800" dirty="0" smtClean="0"/>
          </a:p>
          <a:p>
            <a:endParaRPr lang="cs-CZ" dirty="0"/>
          </a:p>
        </p:txBody>
      </p:sp>
      <p:pic>
        <p:nvPicPr>
          <p:cNvPr id="6" name="Picture 4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55576" y="260648"/>
            <a:ext cx="7489825" cy="1566862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burker_k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57290" y="1000108"/>
            <a:ext cx="5898594" cy="4423946"/>
          </a:xfrm>
          <a:prstGeom prst="rect">
            <a:avLst/>
          </a:prstGeom>
        </p:spPr>
      </p:pic>
      <p:sp>
        <p:nvSpPr>
          <p:cNvPr id="3" name="TextovéPole 2"/>
          <p:cNvSpPr txBox="1"/>
          <p:nvPr/>
        </p:nvSpPr>
        <p:spPr>
          <a:xfrm>
            <a:off x="7286644" y="5857892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Obr.4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Hodnocení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cs-CZ" sz="3200" dirty="0" smtClean="0"/>
              <a:t>Normální hodnoty jsou v rozmezí </a:t>
            </a:r>
          </a:p>
          <a:p>
            <a:pPr>
              <a:buNone/>
            </a:pPr>
            <a:r>
              <a:rPr lang="cs-CZ" sz="3200" dirty="0" smtClean="0"/>
              <a:t>200 x 10 na 9. v /litr krve do </a:t>
            </a:r>
            <a:r>
              <a:rPr lang="cs-CZ" sz="3200" dirty="0" smtClean="0"/>
              <a:t>300,</a:t>
            </a:r>
            <a:endParaRPr lang="cs-CZ" sz="3200" dirty="0" smtClean="0"/>
          </a:p>
          <a:p>
            <a:pPr>
              <a:buNone/>
            </a:pPr>
            <a:r>
              <a:rPr lang="cs-CZ" sz="3200" dirty="0" smtClean="0"/>
              <a:t>variace </a:t>
            </a:r>
            <a:r>
              <a:rPr lang="cs-CZ" sz="3200" dirty="0" smtClean="0"/>
              <a:t>též v rozmezí 150 – 350x 10 na </a:t>
            </a:r>
            <a:endParaRPr lang="cs-CZ" sz="3200" dirty="0" smtClean="0"/>
          </a:p>
          <a:p>
            <a:pPr>
              <a:buNone/>
            </a:pPr>
            <a:r>
              <a:rPr lang="cs-CZ" sz="3200" dirty="0" smtClean="0"/>
              <a:t>9</a:t>
            </a:r>
            <a:r>
              <a:rPr lang="cs-CZ" sz="3200" dirty="0" smtClean="0"/>
              <a:t>. v litru </a:t>
            </a:r>
            <a:r>
              <a:rPr lang="cs-CZ" sz="3200" dirty="0" smtClean="0"/>
              <a:t>krve.</a:t>
            </a:r>
            <a:endParaRPr lang="cs-CZ" sz="3200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323528" y="274638"/>
            <a:ext cx="7144072" cy="490066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179512" y="836712"/>
            <a:ext cx="8208912" cy="5637113"/>
          </a:xfrm>
        </p:spPr>
        <p:txBody>
          <a:bodyPr>
            <a:normAutofit/>
          </a:bodyPr>
          <a:lstStyle/>
          <a:p>
            <a:pPr lvl="0"/>
            <a:r>
              <a:rPr lang="cs-CZ" sz="1600" dirty="0" smtClean="0">
                <a:latin typeface="Calibri" pitchFamily="34" charset="0"/>
              </a:rPr>
              <a:t>NETOUŠEK, M. </a:t>
            </a:r>
            <a:r>
              <a:rPr lang="cs-CZ" sz="1600" i="1" dirty="0" smtClean="0">
                <a:latin typeface="Calibri" pitchFamily="34" charset="0"/>
              </a:rPr>
              <a:t>Nauka o krvi</a:t>
            </a:r>
            <a:r>
              <a:rPr lang="cs-CZ" sz="1600" dirty="0" smtClean="0">
                <a:latin typeface="Calibri" pitchFamily="34" charset="0"/>
              </a:rPr>
              <a:t>. 2.vyd. Praha: Zdravotnické nakladatelství, 1957.</a:t>
            </a:r>
          </a:p>
          <a:p>
            <a:r>
              <a:rPr lang="cs-CZ" sz="1600" dirty="0" smtClean="0">
                <a:latin typeface="Calibri" pitchFamily="34" charset="0"/>
              </a:rPr>
              <a:t> HRUBIŠKO, M. </a:t>
            </a:r>
            <a:r>
              <a:rPr lang="cs-CZ" sz="1600" i="1" dirty="0" smtClean="0">
                <a:latin typeface="Calibri" pitchFamily="34" charset="0"/>
              </a:rPr>
              <a:t>Hematologie a krevní transfúze. Učebnice pro střední zdravotnické školy1.díl.</a:t>
            </a:r>
            <a:r>
              <a:rPr lang="cs-CZ" sz="1600" dirty="0" smtClean="0">
                <a:latin typeface="Calibri" pitchFamily="34" charset="0"/>
              </a:rPr>
              <a:t> 1. vyd. Praha: Avicenum, 1983.</a:t>
            </a:r>
          </a:p>
          <a:p>
            <a:r>
              <a:rPr lang="cs-CZ" sz="1600" dirty="0" smtClean="0">
                <a:latin typeface="Calibri" pitchFamily="34" charset="0"/>
              </a:rPr>
              <a:t> PECKA, M., MALÝ, J. </a:t>
            </a:r>
            <a:r>
              <a:rPr lang="cs-CZ" sz="1600" i="1" dirty="0" smtClean="0">
                <a:latin typeface="Calibri" pitchFamily="34" charset="0"/>
              </a:rPr>
              <a:t>Laboratorní hematologie. </a:t>
            </a:r>
            <a:r>
              <a:rPr lang="cs-CZ" sz="1600" dirty="0" smtClean="0">
                <a:latin typeface="Calibri" pitchFamily="34" charset="0"/>
              </a:rPr>
              <a:t>Hradec Králové: HK </a:t>
            </a:r>
            <a:r>
              <a:rPr lang="cs-CZ" sz="1600" dirty="0" err="1" smtClean="0">
                <a:latin typeface="Calibri" pitchFamily="34" charset="0"/>
              </a:rPr>
              <a:t>Credit</a:t>
            </a:r>
            <a:r>
              <a:rPr lang="cs-CZ" sz="1600" dirty="0" smtClean="0">
                <a:latin typeface="Calibri" pitchFamily="34" charset="0"/>
              </a:rPr>
              <a:t>, 2002.</a:t>
            </a:r>
          </a:p>
          <a:p>
            <a:r>
              <a:rPr lang="cs-CZ" sz="1600" dirty="0" smtClean="0">
                <a:latin typeface="Calibri" pitchFamily="34" charset="0"/>
              </a:rPr>
              <a:t> PECKA, M. </a:t>
            </a:r>
            <a:r>
              <a:rPr lang="cs-CZ" sz="1600" i="1" dirty="0" smtClean="0">
                <a:latin typeface="Calibri" pitchFamily="34" charset="0"/>
              </a:rPr>
              <a:t>Laboratorní hematologie v přehledu. Díl 1.: Buňka a krvetvorba. </a:t>
            </a:r>
            <a:r>
              <a:rPr lang="cs-CZ" sz="1600" dirty="0" smtClean="0">
                <a:latin typeface="Calibri" pitchFamily="34" charset="0"/>
              </a:rPr>
              <a:t>Český Těšín: </a:t>
            </a:r>
            <a:r>
              <a:rPr lang="cs-CZ" sz="1600" dirty="0" err="1" smtClean="0">
                <a:latin typeface="Calibri" pitchFamily="34" charset="0"/>
              </a:rPr>
              <a:t>Finidr</a:t>
            </a:r>
            <a:r>
              <a:rPr lang="cs-CZ" sz="1600" dirty="0" smtClean="0">
                <a:latin typeface="Calibri" pitchFamily="34" charset="0"/>
              </a:rPr>
              <a:t>, 2002. ISBN 80-86682-01-3.</a:t>
            </a:r>
          </a:p>
          <a:p>
            <a:endParaRPr lang="cs-CZ" sz="1600" dirty="0" smtClean="0">
              <a:latin typeface="Calibri" pitchFamily="34" charset="0"/>
            </a:endParaRPr>
          </a:p>
          <a:p>
            <a:pPr lvl="0">
              <a:buNone/>
            </a:pPr>
            <a:r>
              <a:rPr lang="cs-CZ" sz="1600" dirty="0" smtClean="0">
                <a:latin typeface="Calibri" pitchFamily="34" charset="0"/>
              </a:rPr>
              <a:t>Zdroje obrázků:</a:t>
            </a:r>
          </a:p>
          <a:p>
            <a:r>
              <a:rPr lang="cs-CZ" sz="1600" dirty="0" smtClean="0">
                <a:latin typeface="Calibri" pitchFamily="34" charset="0"/>
              </a:rPr>
              <a:t>Obr.1: </a:t>
            </a:r>
            <a:r>
              <a:rPr lang="cs-CZ" sz="1600" dirty="0" err="1" smtClean="0">
                <a:latin typeface="Calibri" pitchFamily="34" charset="0"/>
              </a:rPr>
              <a:t>Whatamldoing</a:t>
            </a:r>
            <a:r>
              <a:rPr lang="cs-CZ" sz="1600" dirty="0" smtClean="0">
                <a:latin typeface="Calibri" pitchFamily="34" charset="0"/>
              </a:rPr>
              <a:t>. </a:t>
            </a:r>
            <a:r>
              <a:rPr lang="cs-CZ" sz="1600" i="1" dirty="0" smtClean="0">
                <a:latin typeface="Calibri" pitchFamily="34" charset="0"/>
              </a:rPr>
              <a:t>Červená krvinka, krevní destička a bílá krvinka, </a:t>
            </a:r>
            <a:r>
              <a:rPr lang="cs-CZ" sz="1600" i="1" dirty="0" err="1" smtClean="0">
                <a:latin typeface="Calibri" pitchFamily="34" charset="0"/>
              </a:rPr>
              <a:t>Wikimedia</a:t>
            </a:r>
            <a:r>
              <a:rPr lang="it-IT" sz="1600" i="1" dirty="0" smtClean="0">
                <a:latin typeface="Calibri" pitchFamily="34" charset="0"/>
              </a:rPr>
              <a:t> </a:t>
            </a:r>
            <a:r>
              <a:rPr lang="it-IT" sz="1600" dirty="0" smtClean="0">
                <a:latin typeface="Calibri" pitchFamily="34" charset="0"/>
              </a:rPr>
              <a:t>[online]. </a:t>
            </a:r>
            <a:r>
              <a:rPr lang="cs-CZ" sz="1600" dirty="0" smtClean="0">
                <a:latin typeface="Calibri" pitchFamily="34" charset="0"/>
              </a:rPr>
              <a:t>2011. </a:t>
            </a:r>
            <a:r>
              <a:rPr lang="it-IT" sz="1600" dirty="0" smtClean="0">
                <a:latin typeface="Calibri" pitchFamily="34" charset="0"/>
              </a:rPr>
              <a:t>[cit. </a:t>
            </a:r>
            <a:r>
              <a:rPr lang="cs-CZ" sz="1600" dirty="0" smtClean="0">
                <a:latin typeface="Calibri" pitchFamily="34" charset="0"/>
              </a:rPr>
              <a:t>2013-16-01</a:t>
            </a:r>
            <a:r>
              <a:rPr lang="it-IT" sz="1600" dirty="0" smtClean="0">
                <a:latin typeface="Calibri" pitchFamily="34" charset="0"/>
              </a:rPr>
              <a:t>]. Dostupné</a:t>
            </a:r>
            <a:r>
              <a:rPr lang="cs-CZ" sz="1600" dirty="0" smtClean="0">
                <a:latin typeface="Calibri" pitchFamily="34" charset="0"/>
              </a:rPr>
              <a:t> pod licencí </a:t>
            </a:r>
            <a:r>
              <a:rPr lang="cs-CZ" sz="1600" dirty="0" err="1" smtClean="0">
                <a:latin typeface="Calibri" pitchFamily="34" charset="0"/>
              </a:rPr>
              <a:t>Creative</a:t>
            </a:r>
            <a:r>
              <a:rPr lang="cs-CZ" sz="1600" dirty="0" smtClean="0">
                <a:latin typeface="Calibri" pitchFamily="34" charset="0"/>
              </a:rPr>
              <a:t> </a:t>
            </a:r>
            <a:r>
              <a:rPr lang="cs-CZ" sz="1600" dirty="0" err="1" smtClean="0">
                <a:latin typeface="Calibri" pitchFamily="34" charset="0"/>
              </a:rPr>
              <a:t>Commons</a:t>
            </a:r>
            <a:r>
              <a:rPr lang="it-IT" sz="1600" dirty="0" smtClean="0">
                <a:latin typeface="Calibri" pitchFamily="34" charset="0"/>
              </a:rPr>
              <a:t> z</a:t>
            </a:r>
            <a:r>
              <a:rPr lang="cs-CZ" sz="1600" dirty="0" smtClean="0">
                <a:latin typeface="Calibri" pitchFamily="34" charset="0"/>
              </a:rPr>
              <a:t> www</a:t>
            </a:r>
            <a:r>
              <a:rPr lang="it-IT" sz="1600" dirty="0" smtClean="0">
                <a:latin typeface="Calibri" pitchFamily="34" charset="0"/>
              </a:rPr>
              <a:t>: </a:t>
            </a:r>
            <a:r>
              <a:rPr lang="it-IT" sz="1600" dirty="0" smtClean="0">
                <a:latin typeface="Calibri" pitchFamily="34" charset="0"/>
                <a:hlinkClick r:id="rId2"/>
              </a:rPr>
              <a:t>http://commons.wikimedia.org/wiki/File:Red_White_Blood_cells.png</a:t>
            </a:r>
            <a:endParaRPr lang="cs-CZ" sz="1600" dirty="0" smtClean="0">
              <a:latin typeface="Calibri" pitchFamily="34" charset="0"/>
            </a:endParaRPr>
          </a:p>
          <a:p>
            <a:r>
              <a:rPr lang="cs-CZ" sz="1600" smtClean="0">
                <a:latin typeface="Calibri" pitchFamily="34" charset="0"/>
              </a:rPr>
              <a:t>Obr</a:t>
            </a:r>
            <a:r>
              <a:rPr lang="cs-CZ" sz="1600" dirty="0" smtClean="0">
                <a:latin typeface="Calibri" pitchFamily="34" charset="0"/>
              </a:rPr>
              <a:t>. 2, 3:   Fotografii zhotovila, není-li uvedeno jinak, Mgr. Helena </a:t>
            </a:r>
            <a:r>
              <a:rPr lang="cs-CZ" sz="1600" dirty="0" err="1" smtClean="0">
                <a:latin typeface="Calibri" pitchFamily="34" charset="0"/>
              </a:rPr>
              <a:t>Pěnkavová</a:t>
            </a:r>
            <a:r>
              <a:rPr lang="cs-CZ" sz="1600" dirty="0" smtClean="0">
                <a:latin typeface="Calibri" pitchFamily="34" charset="0"/>
              </a:rPr>
              <a:t>.</a:t>
            </a:r>
          </a:p>
          <a:p>
            <a:r>
              <a:rPr lang="cs-CZ" sz="1600" dirty="0" smtClean="0">
                <a:latin typeface="Calibri" pitchFamily="34" charset="0"/>
              </a:rPr>
              <a:t>Obr. 4: Počítání erytrocytů </a:t>
            </a:r>
            <a:r>
              <a:rPr lang="it-IT" sz="1600" dirty="0" smtClean="0">
                <a:latin typeface="Calibri" pitchFamily="34" charset="0"/>
              </a:rPr>
              <a:t>[online]</a:t>
            </a:r>
            <a:r>
              <a:rPr lang="cs-CZ" sz="1600" dirty="0" smtClean="0">
                <a:latin typeface="Calibri" pitchFamily="34" charset="0"/>
              </a:rPr>
              <a:t>. </a:t>
            </a:r>
            <a:r>
              <a:rPr lang="it-IT" sz="1600" dirty="0" smtClean="0">
                <a:latin typeface="Calibri" pitchFamily="34" charset="0"/>
              </a:rPr>
              <a:t>[cit. </a:t>
            </a:r>
            <a:r>
              <a:rPr lang="cs-CZ" sz="1600" dirty="0" smtClean="0">
                <a:latin typeface="Calibri" pitchFamily="34" charset="0"/>
              </a:rPr>
              <a:t>2013-16-01</a:t>
            </a:r>
            <a:r>
              <a:rPr lang="it-IT" sz="1600" dirty="0" smtClean="0">
                <a:latin typeface="Calibri" pitchFamily="34" charset="0"/>
              </a:rPr>
              <a:t>]. Dostupné z</a:t>
            </a:r>
            <a:r>
              <a:rPr lang="cs-CZ" sz="1600" dirty="0" smtClean="0">
                <a:latin typeface="Calibri" pitchFamily="34" charset="0"/>
              </a:rPr>
              <a:t> www</a:t>
            </a:r>
            <a:r>
              <a:rPr lang="it-IT" sz="1600" dirty="0" smtClean="0">
                <a:latin typeface="Calibri" pitchFamily="34" charset="0"/>
              </a:rPr>
              <a:t>: </a:t>
            </a:r>
            <a:endParaRPr lang="cs-CZ" sz="1600" dirty="0" smtClean="0">
              <a:latin typeface="Calibri" pitchFamily="34" charset="0"/>
            </a:endParaRPr>
          </a:p>
          <a:p>
            <a:pPr>
              <a:buNone/>
            </a:pPr>
            <a:r>
              <a:rPr lang="cs-CZ" sz="1600" dirty="0" smtClean="0">
                <a:latin typeface="Calibri" pitchFamily="34" charset="0"/>
                <a:hlinkClick r:id="rId3"/>
              </a:rPr>
              <a:t>http://www.</a:t>
            </a:r>
            <a:r>
              <a:rPr lang="cs-CZ" sz="1600" dirty="0" err="1" smtClean="0">
                <a:latin typeface="Calibri" pitchFamily="34" charset="0"/>
                <a:hlinkClick r:id="rId3"/>
              </a:rPr>
              <a:t>optingservis.cz</a:t>
            </a:r>
            <a:r>
              <a:rPr lang="cs-CZ" sz="1600" dirty="0" smtClean="0">
                <a:latin typeface="Calibri" pitchFamily="34" charset="0"/>
                <a:hlinkClick r:id="rId3"/>
              </a:rPr>
              <a:t>/</a:t>
            </a:r>
            <a:r>
              <a:rPr lang="cs-CZ" sz="1600" dirty="0" err="1" smtClean="0">
                <a:latin typeface="Calibri" pitchFamily="34" charset="0"/>
                <a:hlinkClick r:id="rId3"/>
              </a:rPr>
              <a:t>images</a:t>
            </a:r>
            <a:r>
              <a:rPr lang="cs-CZ" sz="1600" dirty="0" smtClean="0">
                <a:latin typeface="Calibri" pitchFamily="34" charset="0"/>
                <a:hlinkClick r:id="rId3"/>
              </a:rPr>
              <a:t>/</a:t>
            </a:r>
            <a:r>
              <a:rPr lang="cs-CZ" sz="1600" dirty="0" err="1" smtClean="0">
                <a:latin typeface="Calibri" pitchFamily="34" charset="0"/>
                <a:hlinkClick r:id="rId3"/>
              </a:rPr>
              <a:t>documents</a:t>
            </a:r>
            <a:r>
              <a:rPr lang="cs-CZ" sz="1600" dirty="0" smtClean="0">
                <a:latin typeface="Calibri" pitchFamily="34" charset="0"/>
                <a:hlinkClick r:id="rId3"/>
              </a:rPr>
              <a:t>/n%E1vodnapockrvinek1.pdf</a:t>
            </a:r>
            <a:endParaRPr lang="cs-CZ" sz="1600" dirty="0" smtClean="0">
              <a:latin typeface="Calibri" pitchFamily="34" charset="0"/>
            </a:endParaRPr>
          </a:p>
          <a:p>
            <a:pPr lvl="0"/>
            <a:endParaRPr lang="cs-CZ" sz="1600" dirty="0" smtClean="0">
              <a:latin typeface="Calibri" pitchFamily="34" charset="0"/>
            </a:endParaRPr>
          </a:p>
          <a:p>
            <a:endParaRPr lang="cs-CZ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Vyšetřovací metody koagulace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mtClean="0"/>
              <a:t>trombocyty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Hemostáza</a:t>
            </a:r>
            <a:r>
              <a:rPr lang="cs-CZ" dirty="0" smtClean="0"/>
              <a:t> </a:t>
            </a:r>
            <a:r>
              <a:rPr lang="cs-CZ" dirty="0" smtClean="0"/>
              <a:t>x </a:t>
            </a:r>
            <a:r>
              <a:rPr lang="cs-CZ" dirty="0" err="1" smtClean="0"/>
              <a:t>hemokoagulace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Orientační (</a:t>
            </a:r>
            <a:r>
              <a:rPr lang="cs-CZ" sz="3200" dirty="0" err="1" smtClean="0"/>
              <a:t>screeningové</a:t>
            </a:r>
            <a:r>
              <a:rPr lang="cs-CZ" sz="3200" dirty="0" smtClean="0"/>
              <a:t>) </a:t>
            </a:r>
            <a:r>
              <a:rPr lang="cs-CZ" sz="3200" dirty="0" smtClean="0"/>
              <a:t>testy.</a:t>
            </a:r>
            <a:endParaRPr lang="cs-CZ" sz="3200" dirty="0" smtClean="0"/>
          </a:p>
          <a:p>
            <a:r>
              <a:rPr lang="cs-CZ" sz="3200" dirty="0" smtClean="0"/>
              <a:t>Základní informace o existenci poruchy </a:t>
            </a:r>
            <a:r>
              <a:rPr lang="cs-CZ" sz="3200" dirty="0" err="1" smtClean="0"/>
              <a:t>hemostázy</a:t>
            </a:r>
            <a:r>
              <a:rPr lang="cs-CZ" sz="3200" dirty="0" smtClean="0"/>
              <a:t>.</a:t>
            </a:r>
            <a:endParaRPr lang="cs-CZ" sz="3200" dirty="0" smtClean="0"/>
          </a:p>
          <a:p>
            <a:r>
              <a:rPr lang="cs-CZ" sz="3200" dirty="0" smtClean="0"/>
              <a:t>Vyšetření počtu </a:t>
            </a:r>
            <a:r>
              <a:rPr lang="cs-CZ" sz="3200" dirty="0" smtClean="0"/>
              <a:t>trombocytů.</a:t>
            </a:r>
            <a:endParaRPr lang="cs-CZ" sz="3200" dirty="0" smtClean="0"/>
          </a:p>
          <a:p>
            <a:r>
              <a:rPr lang="cs-CZ" sz="3200" dirty="0" smtClean="0"/>
              <a:t>Vyšetření doby </a:t>
            </a:r>
            <a:r>
              <a:rPr lang="cs-CZ" sz="3200" dirty="0" smtClean="0"/>
              <a:t>krvácení.</a:t>
            </a:r>
            <a:endParaRPr lang="cs-CZ" sz="3200" dirty="0" smtClean="0"/>
          </a:p>
          <a:p>
            <a:r>
              <a:rPr lang="cs-CZ" sz="3200" dirty="0" smtClean="0"/>
              <a:t>Vyšetření doby srážení </a:t>
            </a:r>
            <a:r>
              <a:rPr lang="cs-CZ" sz="3200" dirty="0" smtClean="0"/>
              <a:t>krve.</a:t>
            </a:r>
            <a:endParaRPr lang="cs-CZ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Vyšetření počtu trombocytů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Počet krevních destiček (trombocytů) ve vzorku </a:t>
            </a:r>
            <a:r>
              <a:rPr lang="cs-CZ" dirty="0" smtClean="0"/>
              <a:t>krve.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2857488" y="5857892"/>
            <a:ext cx="690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Obr.1</a:t>
            </a:r>
            <a:endParaRPr lang="cs-CZ" dirty="0"/>
          </a:p>
        </p:txBody>
      </p:sp>
      <p:pic>
        <p:nvPicPr>
          <p:cNvPr id="7" name="Obrázek 6" descr="Red_White_Blood_cells[1]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28728" y="2614352"/>
            <a:ext cx="5143536" cy="286825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Počítání trombocytů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Nepřímo  - v krevním </a:t>
            </a:r>
            <a:r>
              <a:rPr lang="cs-CZ" dirty="0" smtClean="0"/>
              <a:t>nátěru. </a:t>
            </a:r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4" name="Obrázek 3" descr="jp_1974_p_2-450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71604" y="2214554"/>
            <a:ext cx="5715000" cy="3962400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7500958" y="6000768"/>
            <a:ext cx="690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Obr.2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Přímé počítání trombocytů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91264" cy="4873752"/>
          </a:xfrm>
        </p:spPr>
        <p:txBody>
          <a:bodyPr>
            <a:normAutofit/>
          </a:bodyPr>
          <a:lstStyle/>
          <a:p>
            <a:r>
              <a:rPr lang="cs-CZ" sz="3200" dirty="0" smtClean="0"/>
              <a:t>Roztok </a:t>
            </a:r>
            <a:r>
              <a:rPr lang="cs-CZ" sz="3200" dirty="0" err="1" smtClean="0"/>
              <a:t>Piettových</a:t>
            </a:r>
            <a:r>
              <a:rPr lang="cs-CZ" sz="3200" dirty="0" smtClean="0"/>
              <a:t> </a:t>
            </a:r>
            <a:r>
              <a:rPr lang="cs-CZ" sz="3200" dirty="0" smtClean="0"/>
              <a:t>(roztok </a:t>
            </a:r>
            <a:r>
              <a:rPr lang="cs-CZ" sz="3200" dirty="0" err="1" smtClean="0"/>
              <a:t>Hydrochloridu</a:t>
            </a:r>
            <a:endParaRPr lang="cs-CZ" sz="3200" dirty="0" smtClean="0"/>
          </a:p>
          <a:p>
            <a:pPr>
              <a:buNone/>
            </a:pPr>
            <a:r>
              <a:rPr lang="cs-CZ" sz="3200" dirty="0" smtClean="0"/>
              <a:t>prokainu</a:t>
            </a:r>
            <a:r>
              <a:rPr lang="cs-CZ" sz="3200" dirty="0" smtClean="0"/>
              <a:t>, chlorid sodný, </a:t>
            </a:r>
            <a:r>
              <a:rPr lang="cs-CZ" sz="3200" dirty="0" smtClean="0"/>
              <a:t>destilovaná </a:t>
            </a:r>
            <a:r>
              <a:rPr lang="cs-CZ" sz="3200" dirty="0" smtClean="0"/>
              <a:t>voda</a:t>
            </a:r>
            <a:r>
              <a:rPr lang="cs-CZ" sz="3200" dirty="0" smtClean="0"/>
              <a:t>).</a:t>
            </a:r>
            <a:endParaRPr lang="cs-CZ" sz="3200" dirty="0" smtClean="0"/>
          </a:p>
          <a:p>
            <a:r>
              <a:rPr lang="cs-CZ" sz="3200" dirty="0" smtClean="0"/>
              <a:t>Do zkumavky 475 µl </a:t>
            </a:r>
            <a:r>
              <a:rPr lang="cs-CZ" sz="3200" dirty="0" smtClean="0"/>
              <a:t>roztoku,</a:t>
            </a:r>
            <a:endParaRPr lang="cs-CZ" sz="3200" dirty="0" smtClean="0"/>
          </a:p>
          <a:p>
            <a:pPr>
              <a:buNone/>
            </a:pPr>
            <a:r>
              <a:rPr lang="cs-CZ" sz="3200" dirty="0" smtClean="0"/>
              <a:t>p</a:t>
            </a:r>
            <a:r>
              <a:rPr lang="cs-CZ" sz="3200" dirty="0" smtClean="0"/>
              <a:t>řidat </a:t>
            </a:r>
            <a:r>
              <a:rPr lang="cs-CZ" sz="3200" dirty="0" smtClean="0"/>
              <a:t>25 µl </a:t>
            </a:r>
            <a:r>
              <a:rPr lang="cs-CZ" sz="3200" dirty="0" smtClean="0"/>
              <a:t>krve,</a:t>
            </a:r>
            <a:endParaRPr lang="cs-CZ" sz="3200" dirty="0" smtClean="0"/>
          </a:p>
          <a:p>
            <a:pPr>
              <a:buNone/>
            </a:pPr>
            <a:r>
              <a:rPr lang="cs-CZ" sz="3200" dirty="0" smtClean="0"/>
              <a:t>d</a:t>
            </a:r>
            <a:r>
              <a:rPr lang="cs-CZ" sz="3200" dirty="0" smtClean="0"/>
              <a:t>ojde </a:t>
            </a:r>
            <a:r>
              <a:rPr lang="cs-CZ" sz="3200" dirty="0" smtClean="0"/>
              <a:t>k </a:t>
            </a:r>
            <a:r>
              <a:rPr lang="cs-CZ" sz="3200" dirty="0" smtClean="0"/>
              <a:t>20násobnému </a:t>
            </a:r>
            <a:r>
              <a:rPr lang="cs-CZ" sz="3200" dirty="0" smtClean="0"/>
              <a:t>zředění.</a:t>
            </a:r>
            <a:endParaRPr lang="cs-CZ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Postup vyšetření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Nechat stát 20-30 min</a:t>
            </a:r>
            <a:r>
              <a:rPr lang="cs-CZ" sz="2800" dirty="0" smtClean="0"/>
              <a:t>. při </a:t>
            </a:r>
            <a:r>
              <a:rPr lang="cs-CZ" sz="2800" dirty="0" smtClean="0"/>
              <a:t>laboratorní </a:t>
            </a:r>
            <a:r>
              <a:rPr lang="cs-CZ" sz="2800" dirty="0" smtClean="0"/>
              <a:t>teplotě.</a:t>
            </a:r>
            <a:endParaRPr lang="cs-CZ" sz="2800" dirty="0" smtClean="0"/>
          </a:p>
          <a:p>
            <a:r>
              <a:rPr lang="cs-CZ" sz="2800" dirty="0" smtClean="0"/>
              <a:t>Nastane hemolýza všech ostatních </a:t>
            </a:r>
            <a:r>
              <a:rPr lang="cs-CZ" sz="2800" dirty="0" smtClean="0"/>
              <a:t>buněk.</a:t>
            </a:r>
            <a:endParaRPr lang="cs-CZ" sz="2800" dirty="0" smtClean="0"/>
          </a:p>
          <a:p>
            <a:r>
              <a:rPr lang="cs-CZ" sz="2800" dirty="0" smtClean="0"/>
              <a:t>Trombocyty se </a:t>
            </a:r>
            <a:r>
              <a:rPr lang="cs-CZ" sz="2800" dirty="0" smtClean="0"/>
              <a:t>zvýrazní.</a:t>
            </a:r>
            <a:endParaRPr lang="cs-CZ" sz="2800" dirty="0" smtClean="0"/>
          </a:p>
          <a:p>
            <a:r>
              <a:rPr lang="cs-CZ" sz="2800" dirty="0" smtClean="0"/>
              <a:t>Protřepat.</a:t>
            </a:r>
            <a:endParaRPr lang="cs-CZ" sz="2800" dirty="0" smtClean="0"/>
          </a:p>
          <a:p>
            <a:r>
              <a:rPr lang="cs-CZ" sz="2800" dirty="0" err="1" smtClean="0"/>
              <a:t>Napipetovat</a:t>
            </a:r>
            <a:r>
              <a:rPr lang="cs-CZ" sz="2800" dirty="0" smtClean="0"/>
              <a:t> do </a:t>
            </a:r>
            <a:r>
              <a:rPr lang="cs-CZ" sz="2800" dirty="0" err="1" smtClean="0"/>
              <a:t>Bürkerovy</a:t>
            </a:r>
            <a:r>
              <a:rPr lang="cs-CZ" sz="2800" dirty="0" smtClean="0"/>
              <a:t> </a:t>
            </a:r>
            <a:r>
              <a:rPr lang="cs-CZ" sz="2800" dirty="0" smtClean="0"/>
              <a:t>komůrky, </a:t>
            </a:r>
          </a:p>
          <a:p>
            <a:r>
              <a:rPr lang="cs-CZ" sz="2800" dirty="0" smtClean="0"/>
              <a:t>10-15 </a:t>
            </a:r>
            <a:r>
              <a:rPr lang="cs-CZ" sz="2800" dirty="0" smtClean="0"/>
              <a:t>min. nechat </a:t>
            </a:r>
            <a:r>
              <a:rPr lang="cs-CZ" sz="2800" dirty="0" smtClean="0"/>
              <a:t>sedimentovat,</a:t>
            </a:r>
            <a:endParaRPr lang="cs-CZ" sz="2800" dirty="0" smtClean="0"/>
          </a:p>
          <a:p>
            <a:r>
              <a:rPr lang="cs-CZ" sz="2800" dirty="0" smtClean="0"/>
              <a:t>p</a:t>
            </a:r>
            <a:r>
              <a:rPr lang="cs-CZ" sz="2800" dirty="0" smtClean="0"/>
              <a:t>očítat </a:t>
            </a:r>
            <a:r>
              <a:rPr lang="cs-CZ" sz="2800" dirty="0" smtClean="0"/>
              <a:t>při 300-400 násobném </a:t>
            </a:r>
            <a:r>
              <a:rPr lang="cs-CZ" sz="2800" dirty="0" smtClean="0"/>
              <a:t>zvětšení.</a:t>
            </a:r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Počítání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23528" y="1600200"/>
            <a:ext cx="8280920" cy="4873752"/>
          </a:xfrm>
        </p:spPr>
        <p:txBody>
          <a:bodyPr>
            <a:normAutofit/>
          </a:bodyPr>
          <a:lstStyle/>
          <a:p>
            <a:r>
              <a:rPr lang="cs-CZ" sz="3200" dirty="0" smtClean="0"/>
              <a:t>20 obdélníků</a:t>
            </a:r>
          </a:p>
          <a:p>
            <a:r>
              <a:rPr lang="cs-CZ" sz="3200" dirty="0" smtClean="0"/>
              <a:t>Výsledek násobit 1000 </a:t>
            </a:r>
            <a:r>
              <a:rPr lang="cs-CZ" sz="3200" dirty="0" err="1" smtClean="0"/>
              <a:t>x</a:t>
            </a:r>
            <a:r>
              <a:rPr lang="cs-CZ" sz="3200" dirty="0" smtClean="0"/>
              <a:t>.</a:t>
            </a:r>
          </a:p>
          <a:p>
            <a:endParaRPr lang="cs-CZ" sz="3200" dirty="0" smtClean="0"/>
          </a:p>
          <a:p>
            <a:pPr>
              <a:buNone/>
            </a:pPr>
            <a:r>
              <a:rPr lang="cs-CZ" sz="3200" dirty="0" smtClean="0"/>
              <a:t>Trombocyty nutné spočítat do 45 – </a:t>
            </a:r>
            <a:r>
              <a:rPr lang="cs-CZ" sz="3200" dirty="0" smtClean="0"/>
              <a:t>60 min.</a:t>
            </a:r>
          </a:p>
          <a:p>
            <a:pPr>
              <a:buNone/>
            </a:pPr>
            <a:endParaRPr lang="cs-CZ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 descr="burker_kom.jpg"/>
          <p:cNvPicPr>
            <a:picLocks noGrp="1" noChangeAspect="1"/>
          </p:cNvPicPr>
          <p:nvPr>
            <p:ph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1259632" y="908720"/>
            <a:ext cx="6035675" cy="4525963"/>
          </a:xfrm>
        </p:spPr>
      </p:pic>
      <p:sp>
        <p:nvSpPr>
          <p:cNvPr id="7" name="TextovéPole 6"/>
          <p:cNvSpPr txBox="1"/>
          <p:nvPr/>
        </p:nvSpPr>
        <p:spPr>
          <a:xfrm>
            <a:off x="2843808" y="5429264"/>
            <a:ext cx="2808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    Obr.3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53E6191C-0E87-45DD-970F-43CFB79C8F78}"/>
</file>

<file path=customXml/itemProps2.xml><?xml version="1.0" encoding="utf-8"?>
<ds:datastoreItem xmlns:ds="http://schemas.openxmlformats.org/officeDocument/2006/customXml" ds:itemID="{03A16C4B-4545-421C-A659-40A1600BD707}"/>
</file>

<file path=customXml/itemProps3.xml><?xml version="1.0" encoding="utf-8"?>
<ds:datastoreItem xmlns:ds="http://schemas.openxmlformats.org/officeDocument/2006/customXml" ds:itemID="{96580675-2857-42B9-AE98-0E6D3D48DFA9}"/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116</TotalTime>
  <Words>291</Words>
  <Application>Microsoft Office PowerPoint</Application>
  <PresentationFormat>Předvádění na obrazovce (4:3)</PresentationFormat>
  <Paragraphs>61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Arkýř</vt:lpstr>
      <vt:lpstr>Snímek 1</vt:lpstr>
      <vt:lpstr>Vyšetřovací metody koagulace</vt:lpstr>
      <vt:lpstr>Hemostáza x hemokoagulace</vt:lpstr>
      <vt:lpstr>Vyšetření počtu trombocytů</vt:lpstr>
      <vt:lpstr>Počítání trombocytů</vt:lpstr>
      <vt:lpstr>Přímé počítání trombocytů</vt:lpstr>
      <vt:lpstr>Postup vyšetření</vt:lpstr>
      <vt:lpstr>Počítání</vt:lpstr>
      <vt:lpstr>Snímek 9</vt:lpstr>
      <vt:lpstr>Snímek 10</vt:lpstr>
      <vt:lpstr>Hodnocení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Vyšetřovací metody koagulace</dc:title>
  <dc:creator>mesinka</dc:creator>
  <cp:lastModifiedBy>Chalupna</cp:lastModifiedBy>
  <cp:revision>20</cp:revision>
  <dcterms:created xsi:type="dcterms:W3CDTF">2013-02-04T20:01:13Z</dcterms:created>
  <dcterms:modified xsi:type="dcterms:W3CDTF">2013-03-31T14:27:52Z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