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4" r:id="rId3"/>
    <p:sldId id="265" r:id="rId4"/>
    <p:sldId id="266" r:id="rId5"/>
    <p:sldId id="270" r:id="rId6"/>
    <p:sldId id="267" r:id="rId7"/>
    <p:sldId id="271" r:id="rId8"/>
    <p:sldId id="268" r:id="rId9"/>
    <p:sldId id="269" r:id="rId10"/>
    <p:sldId id="272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8E3333-7D96-4096-871E-A5175EC11383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EEF37A-B2E1-43A4-9286-22980FA672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337D7C-BF89-4201-9B29-926E479CB8D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E117F-FF3D-4F7D-B0DC-669F63C7A8B8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CC4D-99BC-4F9D-AF0A-1409E5C175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B594-95D1-4ADA-A1E8-792148F66B41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842E-DE98-43D7-BD5C-C6DFABBEF8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80B15-8387-488E-9CFD-2D3D71C1E449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2EB2F-3344-4F76-A19B-7C53C63FE7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0AC14-AFF2-4786-9310-BD5C52CD1418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FA46-78E1-4736-A81E-0A8B1A73BE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CE802-D26F-495A-B2DA-C4AF5B6CF497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0D3AC-77A4-4F14-9046-A6CE791D21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27A7-894C-4D94-8158-589B39F34981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D1961-CB5C-47B3-8A2E-0F2AFA0212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F8A4-2646-4D75-ADB5-50BC7EBF9D66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08B4C-C6C9-407E-B9EF-9623F93C80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D5CD-8FF7-4EDE-A0BF-D4DAFDD1A016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B5C3-06B3-4AF6-BA10-E1BF069EB4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026F5-B673-4B9F-A3CA-652362DE414F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DD708-1897-44EE-9716-F920F704C6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EEA07-E48E-4F04-B9EE-E4231D83685C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B81B6-6A0A-45E2-897E-A1EEE1629C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7F1D1-DEF2-4AA9-901A-434FC8D1494F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1E52-F6FC-4E03-9B6B-36098DB27B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BF2979-5913-4D63-80E9-43CC60B80A0F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24B7D0-B5FB-46C3-BFB5-ABF2E7813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051" name="Zástupný symbol pro obsah 5"/>
          <p:cNvSpPr>
            <a:spLocks noGrp="1"/>
          </p:cNvSpPr>
          <p:nvPr>
            <p:ph idx="1"/>
          </p:nvPr>
        </p:nvSpPr>
        <p:spPr>
          <a:xfrm>
            <a:off x="250825" y="2133600"/>
            <a:ext cx="8641655" cy="44640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400" dirty="0" smtClean="0"/>
              <a:t>Název školy: </a:t>
            </a:r>
            <a:r>
              <a:rPr lang="cs-CZ" sz="1800" dirty="0" smtClean="0"/>
              <a:t>Střední zdravotnická škola a vyšší odborná škola zdravotnická Karlovy Vary</a:t>
            </a:r>
          </a:p>
          <a:p>
            <a:pPr eaLnBrk="1" hangingPunct="1">
              <a:buFont typeface="Arial" charset="0"/>
              <a:buNone/>
            </a:pPr>
            <a:r>
              <a:rPr lang="cs-CZ" sz="1800" dirty="0" smtClean="0"/>
              <a:t>Číslo projektu: CZ.1.07/1.5.00/34.0953 </a:t>
            </a:r>
          </a:p>
          <a:p>
            <a:pPr eaLnBrk="1" hangingPunct="1">
              <a:buFont typeface="Arial" charset="0"/>
              <a:buNone/>
            </a:pPr>
            <a:r>
              <a:rPr lang="cs-CZ" sz="2000" dirty="0" smtClean="0"/>
              <a:t>Vzdělávací materiál: </a:t>
            </a:r>
            <a:r>
              <a:rPr lang="cs-CZ" sz="2400" dirty="0" smtClean="0"/>
              <a:t>Zhotovení částečné snímatelné náhrady I. třídy</a:t>
            </a:r>
            <a:endParaRPr lang="cs-CZ" sz="24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sz="1800" dirty="0" smtClean="0"/>
              <a:t>Šablona III/2 Inovace a zkvalitnění výuky prostřednictvím ICT</a:t>
            </a:r>
          </a:p>
          <a:p>
            <a:pPr eaLnBrk="1" hangingPunct="1">
              <a:buFont typeface="Arial" charset="0"/>
              <a:buNone/>
            </a:pPr>
            <a:r>
              <a:rPr lang="cs-CZ" sz="2400" dirty="0" smtClean="0"/>
              <a:t>Název materiálu: </a:t>
            </a:r>
            <a:r>
              <a:rPr lang="cs-CZ" sz="1800" dirty="0" smtClean="0"/>
              <a:t>VY_32_INOVACE_ZSP.4.10</a:t>
            </a:r>
          </a:p>
          <a:p>
            <a:pPr eaLnBrk="1" hangingPunct="1">
              <a:buFont typeface="Arial" charset="0"/>
              <a:buNone/>
            </a:pPr>
            <a:r>
              <a:rPr lang="cs-CZ" sz="2400" dirty="0" smtClean="0"/>
              <a:t>Datum tvorby: 7. 11. 2013</a:t>
            </a:r>
            <a:endParaRPr lang="cs-CZ" sz="1800" dirty="0" smtClean="0"/>
          </a:p>
          <a:p>
            <a:pPr eaLnBrk="1" hangingPunct="1">
              <a:buFont typeface="Arial" charset="0"/>
              <a:buNone/>
            </a:pPr>
            <a:r>
              <a:rPr lang="cs-CZ" sz="1800" dirty="0" smtClean="0"/>
              <a:t>Vyučovací předmět, ročník, obor: ZSP, 4. ročník, Asistent zubního technika</a:t>
            </a:r>
          </a:p>
          <a:p>
            <a:pPr eaLnBrk="1" hangingPunct="1">
              <a:buFont typeface="Arial" charset="0"/>
              <a:buNone/>
            </a:pPr>
            <a:r>
              <a:rPr lang="cs-CZ" sz="2400" dirty="0" smtClean="0"/>
              <a:t>Autor: </a:t>
            </a:r>
            <a:r>
              <a:rPr lang="cs-CZ" sz="1800" dirty="0" smtClean="0"/>
              <a:t>Mgr. Martina Nová</a:t>
            </a:r>
          </a:p>
          <a:p>
            <a:pPr eaLnBrk="1" hangingPunct="1">
              <a:buFont typeface="Arial" charset="0"/>
              <a:buNone/>
            </a:pPr>
            <a:r>
              <a:rPr lang="cs-CZ" sz="2400" dirty="0" smtClean="0"/>
              <a:t>Anotace:</a:t>
            </a:r>
            <a:r>
              <a:rPr lang="cs-CZ" sz="1600" dirty="0" smtClean="0"/>
              <a:t> </a:t>
            </a:r>
            <a:r>
              <a:rPr lang="cs-CZ" sz="1600" dirty="0" smtClean="0">
                <a:latin typeface="Times New Roman" pitchFamily="18" charset="0"/>
              </a:rPr>
              <a:t>Vzdělávací materiál využívá ICT při výuce a tím inovuje výuku praktického vyučování, zároveň motivuje a aktivuje žáky. Seznamuje  se zhotovením snímatelného můstku s předním a zadním patrovým třmenem.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277813"/>
            <a:ext cx="7489825" cy="1566862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Zdroje:</a:t>
            </a:r>
          </a:p>
          <a:p>
            <a:pPr>
              <a:buNone/>
            </a:pPr>
            <a:r>
              <a:rPr lang="cs-CZ" sz="1400" dirty="0" smtClean="0"/>
              <a:t>Obr. 1-11: Fotografie zhotovila, není-li uvedeno jinak, Mgr. Hana Chalupná.</a:t>
            </a:r>
          </a:p>
          <a:p>
            <a:pPr>
              <a:buNone/>
            </a:pPr>
            <a:r>
              <a:rPr lang="cs-CZ" sz="1400" dirty="0" smtClean="0"/>
              <a:t>Na fotografiích jsou náhrady, zhotovené žáky SZŠ a VOŠZ Karlovy Vary.</a:t>
            </a:r>
            <a:endParaRPr lang="cs-CZ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4213" y="1341438"/>
            <a:ext cx="7704137" cy="37433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cs-CZ" sz="6000" b="1" dirty="0" smtClean="0">
                <a:solidFill>
                  <a:schemeClr val="accent6">
                    <a:lumMod val="75000"/>
                  </a:schemeClr>
                </a:solidFill>
              </a:rPr>
              <a:t>Zhotovení částečné snímatelné náhrady I. třídy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3366FF"/>
                </a:solidFill>
                <a:latin typeface="Arial" charset="0"/>
              </a:rPr>
              <a:t>Analýza modelu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analýza modelu na </a:t>
            </a:r>
            <a:r>
              <a:rPr lang="cs-CZ" b="1" dirty="0" err="1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paralelometru</a:t>
            </a:r>
            <a:r>
              <a:rPr lang="cs-CZ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vyznačíme osu nasazení,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analyzační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tyčinkou přes artikulační papír vyznačíme linii maximální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konvexity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na zubech, kde budou ukotveny spony, kalibrovaným terčíkem příslušné velikosti (0,25 - 0,5 – 0,75 mm) určíme konec retenčního ramene.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zákres budoucí náhrady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Viz vzdělávací materiál VY_32_INOVACE_ZSP.4.09</a:t>
            </a:r>
          </a:p>
        </p:txBody>
      </p:sp>
      <p:pic>
        <p:nvPicPr>
          <p:cNvPr id="17412" name="Picture 4" descr="100_1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652963"/>
            <a:ext cx="1584325" cy="1541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b="1" smtClean="0">
                <a:solidFill>
                  <a:srgbClr val="3366FF"/>
                </a:solidFill>
                <a:latin typeface="Arial" charset="0"/>
              </a:rPr>
              <a:t>Dublování modelu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Dublování pomocí silikonu.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28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28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28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28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28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28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28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28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28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Dublování pomocí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hydrokoloidní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otiskovací hmoty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Geldouble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7" name="Picture 5" descr="DSC_17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420938"/>
            <a:ext cx="2879725" cy="3313112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989138"/>
            <a:ext cx="33845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971550" y="2133600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</a:rPr>
              <a:t>Obr. 1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272088" y="25130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Obr.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3366FF"/>
                </a:solidFill>
                <a:latin typeface="Arial" charset="0"/>
              </a:rPr>
              <a:t>Zhotovení licího modelu</a:t>
            </a:r>
          </a:p>
        </p:txBody>
      </p:sp>
      <p:pic>
        <p:nvPicPr>
          <p:cNvPr id="22532" name="Picture 4" descr="DSC_1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708275"/>
            <a:ext cx="2233612" cy="2663825"/>
          </a:xfrm>
          <a:prstGeom prst="rect">
            <a:avLst/>
          </a:prstGeom>
          <a:noFill/>
        </p:spPr>
      </p:pic>
      <p:pic>
        <p:nvPicPr>
          <p:cNvPr id="22534" name="Picture 6" descr="100_093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2781300"/>
            <a:ext cx="3024188" cy="2560638"/>
          </a:xfrm>
          <a:noFill/>
          <a:ln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79388" y="1720850"/>
            <a:ext cx="9261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Zhotovenou formu odlijeme 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zatmelovací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hmotou a vysušíme cca 20 minut na  200°C. 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Potom ji nastříkáme vytvrzovacím sprejem.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500563" y="5537200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Modelace snímatelného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můstku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023938" y="2706688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>
                <a:solidFill>
                  <a:schemeClr val="bg1"/>
                </a:solidFill>
              </a:rPr>
              <a:t>Obr. 3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767263" y="2851150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>
                <a:solidFill>
                  <a:schemeClr val="bg1"/>
                </a:solidFill>
              </a:rPr>
              <a:t>Obr. 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3366FF"/>
                </a:solidFill>
                <a:latin typeface="Arial" charset="0"/>
              </a:rPr>
              <a:t>Zhotovení formy</a:t>
            </a:r>
          </a:p>
        </p:txBody>
      </p:sp>
      <p:sp>
        <p:nvSpPr>
          <p:cNvPr id="1946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Zatmelíme pomocí manžety a licí prohlubně</a:t>
            </a:r>
          </a:p>
        </p:txBody>
      </p:sp>
      <p:pic>
        <p:nvPicPr>
          <p:cNvPr id="19463" name="Picture 7" descr="DSC_27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860800"/>
            <a:ext cx="3816350" cy="2536825"/>
          </a:xfrm>
          <a:prstGeom prst="rect">
            <a:avLst/>
          </a:prstGeom>
          <a:noFill/>
        </p:spPr>
      </p:pic>
      <p:pic>
        <p:nvPicPr>
          <p:cNvPr id="19464" name="Picture 8" descr="DSC_27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060575"/>
            <a:ext cx="3887787" cy="2586038"/>
          </a:xfrm>
          <a:prstGeom prst="rect">
            <a:avLst/>
          </a:prstGeom>
          <a:noFill/>
        </p:spPr>
      </p:pic>
      <p:pic>
        <p:nvPicPr>
          <p:cNvPr id="19465" name="Picture 2" descr="E:\licí technika foto\P1030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341438"/>
            <a:ext cx="12446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877050" y="1700213"/>
            <a:ext cx="226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Vakuová míchačka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92138" y="5321300"/>
            <a:ext cx="3544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Odstranění licí prohlubně a manžety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300788" y="3017838"/>
            <a:ext cx="820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200" b="1"/>
              <a:t>Obr. 5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63575" y="4219575"/>
            <a:ext cx="6717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/>
              <a:t>Obr. 5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840288" y="6092825"/>
            <a:ext cx="81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Obr. 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SC_261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692150"/>
            <a:ext cx="7056437" cy="5099050"/>
          </a:xfrm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403350" y="5969000"/>
            <a:ext cx="669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Průřez odlitou formou s homogenním odlitkem.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331913" y="111442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>
                <a:solidFill>
                  <a:schemeClr val="bg1"/>
                </a:solidFill>
              </a:rPr>
              <a:t>Obr. 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>
                <a:solidFill>
                  <a:srgbClr val="3366FF"/>
                </a:solidFill>
                <a:latin typeface="Arial" charset="0"/>
              </a:rPr>
              <a:t>        Opracování</a:t>
            </a:r>
            <a:r>
              <a:rPr lang="cs-CZ" dirty="0" smtClean="0"/>
              <a:t>         </a:t>
            </a:r>
            <a:r>
              <a:rPr lang="cs-CZ" sz="1400" dirty="0" smtClean="0"/>
              <a:t>Obr. 8</a:t>
            </a:r>
            <a:endParaRPr lang="cs-CZ" sz="1400" b="1" dirty="0" smtClean="0">
              <a:solidFill>
                <a:srgbClr val="3366FF"/>
              </a:solidFill>
              <a:latin typeface="Arial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507288" cy="5255914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Odříznutí vtokové soustavy.</a:t>
            </a:r>
          </a:p>
          <a:p>
            <a:pPr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Dosazení, pomocí artikul. papíru.</a:t>
            </a:r>
          </a:p>
          <a:p>
            <a:pPr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Opracování, </a:t>
            </a:r>
          </a:p>
          <a:p>
            <a:pPr>
              <a:buNone/>
            </a:pP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předleštění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v galvanické leštičce.</a:t>
            </a:r>
          </a:p>
          <a:p>
            <a:pPr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Vygumování a závěrečné leštění.</a:t>
            </a:r>
          </a:p>
          <a:p>
            <a:pPr>
              <a:buNone/>
            </a:pPr>
            <a:r>
              <a:rPr lang="cs-CZ" sz="1400" dirty="0" smtClean="0"/>
              <a:t>                              Obr. 9                                                                                                  Obr. 10</a:t>
            </a:r>
          </a:p>
        </p:txBody>
      </p:sp>
      <p:pic>
        <p:nvPicPr>
          <p:cNvPr id="20484" name="Picture 4" descr="100_1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24744"/>
            <a:ext cx="2881313" cy="2228850"/>
          </a:xfrm>
          <a:prstGeom prst="rect">
            <a:avLst/>
          </a:prstGeom>
          <a:noFill/>
        </p:spPr>
      </p:pic>
      <p:pic>
        <p:nvPicPr>
          <p:cNvPr id="20485" name="Picture 5" descr="100_1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3024336" cy="2480673"/>
          </a:xfrm>
          <a:prstGeom prst="rect">
            <a:avLst/>
          </a:prstGeom>
          <a:noFill/>
        </p:spPr>
      </p:pic>
      <p:pic>
        <p:nvPicPr>
          <p:cNvPr id="20486" name="Picture 6" descr="100_1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149080"/>
            <a:ext cx="2951162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3366FF"/>
                </a:solidFill>
                <a:latin typeface="Arial" charset="0"/>
              </a:rPr>
              <a:t>Hotová, vyleštěná konstrukce.</a:t>
            </a:r>
          </a:p>
        </p:txBody>
      </p:sp>
      <p:pic>
        <p:nvPicPr>
          <p:cNvPr id="1026" name="Picture 2" descr="C:\Users\Chalupna\Desktop\Nová složka\100_1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5059363" cy="42545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339752" y="2204864"/>
            <a:ext cx="92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11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7D3770B6-A176-4328-B0A6-13F62DB3BE33}"/>
</file>

<file path=customXml/itemProps2.xml><?xml version="1.0" encoding="utf-8"?>
<ds:datastoreItem xmlns:ds="http://schemas.openxmlformats.org/officeDocument/2006/customXml" ds:itemID="{F73D7C84-8205-42F4-B265-26D1C378D8C2}"/>
</file>

<file path=customXml/itemProps3.xml><?xml version="1.0" encoding="utf-8"?>
<ds:datastoreItem xmlns:ds="http://schemas.openxmlformats.org/officeDocument/2006/customXml" ds:itemID="{6D365E6F-88B1-4F78-A9BB-F9DBF8440220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433</TotalTime>
  <Words>324</Words>
  <Application>Microsoft Office PowerPoint</Application>
  <PresentationFormat>Předvádění na obrazovce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Snímek 1</vt:lpstr>
      <vt:lpstr>Snímek 2</vt:lpstr>
      <vt:lpstr>Analýza modelu</vt:lpstr>
      <vt:lpstr>Dublování modelu</vt:lpstr>
      <vt:lpstr>Zhotovení licího modelu</vt:lpstr>
      <vt:lpstr>Zhotovení formy</vt:lpstr>
      <vt:lpstr>Snímek 7</vt:lpstr>
      <vt:lpstr>        Opracování         Obr. 8</vt:lpstr>
      <vt:lpstr>Hotová, vyleštěná konstrukce.</vt:lpstr>
      <vt:lpstr>Snímek 10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Chalupna</cp:lastModifiedBy>
  <cp:revision>67</cp:revision>
  <dcterms:created xsi:type="dcterms:W3CDTF">2012-09-08T10:46:23Z</dcterms:created>
  <dcterms:modified xsi:type="dcterms:W3CDTF">2013-12-07T20:20:34Z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