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sldIdLst>
    <p:sldId id="257" r:id="rId2"/>
    <p:sldId id="264" r:id="rId3"/>
    <p:sldId id="265" r:id="rId4"/>
    <p:sldId id="268" r:id="rId5"/>
    <p:sldId id="270" r:id="rId6"/>
    <p:sldId id="266" r:id="rId7"/>
    <p:sldId id="269" r:id="rId8"/>
    <p:sldId id="271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58D961-98FA-43AA-92BE-AFBDBD7D8F20}" type="datetimeFigureOut">
              <a:rPr lang="cs-CZ"/>
              <a:pPr>
                <a:defRPr/>
              </a:pPr>
              <a:t>8.12.2013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8A967F-E143-4689-82CB-718026A9CB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70056B-82A9-4568-8079-1C5288889BFE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09FE768-BE5D-4183-BC9B-A181574F2C57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023CE63-398F-41CB-AFE8-5985A12DB2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9AB477-78CF-46B9-AC78-D42D3A9BFCE9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EAFB3B-2051-42F2-89D9-405619E8D0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42D362D-792B-4C83-B5DB-24A6F8E55249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69795EA-473F-4B2B-994C-6E6619E75E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C6711-261C-45D2-BB6C-112BD92E91BB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D62FD-2428-4E5A-AA52-2C9173893A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437346-FABA-4789-938A-C80C61239909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685D572-9EBF-4C1B-85DF-F17691BEEAF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FC1C08-A4E3-42EB-8DA1-3E7FF3577646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D7597-3B4C-4884-A9AD-05EB319520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3EAAD-6F72-412E-A03F-DF8BBE486F8A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04601-A792-4D15-896F-6889F03E00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3D39-F3AF-4E03-813F-90C2EF83E691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D4EAFB-8796-4246-93B1-CA4814DD4F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E83E36-D9A4-4A60-A9F0-19700B8B0570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4FCA8-247C-4B18-ADAF-5F794C433F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5BC3-4C87-47C7-8CD9-9132EE0A7F0F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E4C104-AC21-4F35-A9CF-D34A4917B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272DB-092F-4679-80C0-ED0676631918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453E58-C63E-4A04-AB38-5BA2943A6DB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6DBCC19-4380-4168-AB19-B954AB3C63EC}" type="datetimeFigureOut">
              <a:rPr lang="cs-CZ" smtClean="0"/>
              <a:pPr/>
              <a:t>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6F2D817-DCA3-4333-95A4-F862A7DF3DC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Zástupný symbol pro obsah 5"/>
          <p:cNvSpPr>
            <a:spLocks noGrp="1"/>
          </p:cNvSpPr>
          <p:nvPr>
            <p:ph idx="4294967295"/>
          </p:nvPr>
        </p:nvSpPr>
        <p:spPr>
          <a:xfrm>
            <a:off x="179388" y="2133600"/>
            <a:ext cx="8964612" cy="4464050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Název školy: </a:t>
            </a:r>
            <a:r>
              <a:rPr lang="cs-CZ" sz="1800" dirty="0"/>
              <a:t>Střední zdravotnická škola a vyšší odborná škola </a:t>
            </a:r>
            <a:endParaRPr lang="cs-CZ" sz="1800" dirty="0" smtClean="0"/>
          </a:p>
          <a:p>
            <a:pPr>
              <a:buNone/>
            </a:pPr>
            <a:r>
              <a:rPr lang="cs-CZ" sz="1800" smtClean="0"/>
              <a:t> </a:t>
            </a:r>
            <a:r>
              <a:rPr lang="cs-CZ" sz="1800" smtClean="0"/>
              <a:t>   </a:t>
            </a:r>
            <a:r>
              <a:rPr lang="cs-CZ" sz="1800" smtClean="0"/>
              <a:t>zdravotnická </a:t>
            </a:r>
            <a:r>
              <a:rPr lang="cs-CZ" sz="1800" dirty="0"/>
              <a:t>Karlovy Vary</a:t>
            </a:r>
          </a:p>
          <a:p>
            <a:r>
              <a:rPr lang="cs-CZ" sz="1800" dirty="0"/>
              <a:t>Číslo projektu: CZ.1.07/1.5.00/34.0953 </a:t>
            </a:r>
          </a:p>
          <a:p>
            <a:r>
              <a:rPr lang="cs-CZ" sz="2000" dirty="0"/>
              <a:t>Vzdělávací materiál:</a:t>
            </a:r>
            <a:r>
              <a:rPr lang="cs-CZ" sz="1800" b="1" dirty="0"/>
              <a:t> Zhotovení částečné snímatelné náhrady III. třídy</a:t>
            </a:r>
            <a:endParaRPr lang="cs-CZ" sz="1800" b="1" dirty="0">
              <a:latin typeface="Arial" charset="0"/>
            </a:endParaRPr>
          </a:p>
          <a:p>
            <a:pPr>
              <a:buFontTx/>
              <a:buNone/>
            </a:pPr>
            <a:r>
              <a:rPr lang="cs-CZ" sz="1800" dirty="0"/>
              <a:t>    </a:t>
            </a:r>
            <a:r>
              <a:rPr lang="cs-CZ" sz="1800" dirty="0" smtClean="0"/>
              <a:t>Šablona </a:t>
            </a:r>
            <a:r>
              <a:rPr lang="cs-CZ" sz="1800" dirty="0"/>
              <a:t>III/2 Inovace a zkvalitnění výuky prostřednictvím ICT</a:t>
            </a:r>
          </a:p>
          <a:p>
            <a:r>
              <a:rPr lang="cs-CZ" sz="2400" dirty="0"/>
              <a:t>Název materiálu: </a:t>
            </a:r>
            <a:r>
              <a:rPr lang="cs-CZ" sz="1800" dirty="0"/>
              <a:t>VY_32_INOVACE_ZSP.4.12</a:t>
            </a:r>
          </a:p>
          <a:p>
            <a:r>
              <a:rPr lang="cs-CZ" sz="2400" dirty="0"/>
              <a:t>Datum tvorby: 9. 11. 2013</a:t>
            </a:r>
            <a:endParaRPr lang="cs-CZ" sz="1800" dirty="0"/>
          </a:p>
          <a:p>
            <a:r>
              <a:rPr lang="cs-CZ" sz="1800" dirty="0"/>
              <a:t>Vyučovací předmět, ročník, obor: ZSP, 4. ročník, Asistent zubního technika</a:t>
            </a:r>
          </a:p>
          <a:p>
            <a:r>
              <a:rPr lang="cs-CZ" sz="2400" dirty="0"/>
              <a:t>Autor: </a:t>
            </a:r>
            <a:r>
              <a:rPr lang="cs-CZ" sz="1800" dirty="0"/>
              <a:t>Mgr. Martina Nová</a:t>
            </a:r>
          </a:p>
          <a:p>
            <a:r>
              <a:rPr lang="cs-CZ" sz="2400" dirty="0"/>
              <a:t>Anotace:</a:t>
            </a:r>
            <a:r>
              <a:rPr lang="cs-CZ" sz="1600" dirty="0"/>
              <a:t> Vzdělávací materiál využívá ICT při výuce a tím inovuje </a:t>
            </a:r>
            <a:r>
              <a:rPr lang="cs-CZ" sz="1600" dirty="0" smtClean="0"/>
              <a:t>výuku</a:t>
            </a:r>
          </a:p>
          <a:p>
            <a:pPr>
              <a:buNone/>
            </a:pPr>
            <a:r>
              <a:rPr lang="cs-CZ" sz="1600" dirty="0" smtClean="0"/>
              <a:t> </a:t>
            </a:r>
            <a:r>
              <a:rPr lang="cs-CZ" sz="1600" dirty="0"/>
              <a:t>praktického vyučování, zároveň motivuje a aktivuje žáky. Seznamuje </a:t>
            </a:r>
            <a:r>
              <a:rPr lang="cs-CZ" sz="1600" dirty="0" smtClean="0"/>
              <a:t>žáky s fázemi</a:t>
            </a:r>
          </a:p>
          <a:p>
            <a:pPr>
              <a:buNone/>
            </a:pPr>
            <a:r>
              <a:rPr lang="cs-CZ" sz="1600" dirty="0" smtClean="0"/>
              <a:t> zhotovení snímatelné náhrady III. třídy.</a:t>
            </a:r>
            <a:endParaRPr lang="cs-CZ" sz="1600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277813"/>
            <a:ext cx="7489825" cy="156686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115616" y="1412875"/>
            <a:ext cx="6661547" cy="374431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ctr">
              <a:buFontTx/>
              <a:buNone/>
            </a:pPr>
            <a:endParaRPr lang="cs-CZ" sz="6000" b="1" dirty="0">
              <a:solidFill>
                <a:srgbClr val="E46C0A"/>
              </a:solidFill>
            </a:endParaRPr>
          </a:p>
          <a:p>
            <a:pPr algn="ctr">
              <a:buFontTx/>
              <a:buNone/>
            </a:pPr>
            <a:r>
              <a:rPr lang="cs-CZ" sz="6000" b="1" dirty="0">
                <a:solidFill>
                  <a:srgbClr val="E46C0A"/>
                </a:solidFill>
                <a:latin typeface="Arial" charset="0"/>
              </a:rPr>
              <a:t>Zhotovení částečné snímatelné náhrady III. třídy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Částečné snímatelné náhrady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Všechny náhrady mají za úkol rehabilitovat mastikaci, fonaci a estetiku.</a:t>
            </a:r>
          </a:p>
          <a:p>
            <a:r>
              <a:rPr lang="cs-CZ" sz="3200" dirty="0" smtClean="0"/>
              <a:t>Preventivní funkce náhrad spočívá v ochranně tvrdých a měkkých tkání, zbylých zubů v čelistech.</a:t>
            </a:r>
          </a:p>
          <a:p>
            <a:r>
              <a:rPr lang="cs-CZ" sz="3200" dirty="0" smtClean="0"/>
              <a:t>Zásadní význam má i ochrana </a:t>
            </a:r>
          </a:p>
          <a:p>
            <a:pPr>
              <a:buNone/>
            </a:pPr>
            <a:r>
              <a:rPr lang="cs-CZ" sz="3200" dirty="0" smtClean="0"/>
              <a:t> </a:t>
            </a:r>
            <a:r>
              <a:rPr lang="cs-CZ" sz="3200" dirty="0" smtClean="0"/>
              <a:t> </a:t>
            </a:r>
            <a:r>
              <a:rPr lang="cs-CZ" sz="3200" dirty="0" err="1" smtClean="0"/>
              <a:t>temporomandibulárního</a:t>
            </a:r>
            <a:r>
              <a:rPr lang="cs-CZ" sz="3200" dirty="0" smtClean="0"/>
              <a:t> kloubu.</a:t>
            </a:r>
            <a:endParaRPr lang="cs-CZ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Ordinační fáze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416"/>
            <a:ext cx="7715200" cy="484632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cs-CZ" sz="3200" dirty="0" smtClean="0"/>
              <a:t>Zhotovení předběžného otisku.</a:t>
            </a:r>
          </a:p>
          <a:p>
            <a:pPr>
              <a:buFont typeface="Wingdings" pitchFamily="2" charset="2"/>
              <a:buChar char="Ø"/>
            </a:pPr>
            <a:r>
              <a:rPr lang="cs-CZ" sz="3200" dirty="0" smtClean="0"/>
              <a:t>Předběžný otisk se zhotovuje vždy </a:t>
            </a:r>
          </a:p>
          <a:p>
            <a:pPr>
              <a:buNone/>
            </a:pPr>
            <a:r>
              <a:rPr lang="cs-CZ" sz="3200" dirty="0" smtClean="0"/>
              <a:t>  tam, kde musíme připravit lžíci </a:t>
            </a:r>
          </a:p>
          <a:p>
            <a:pPr>
              <a:buNone/>
            </a:pPr>
            <a:r>
              <a:rPr lang="cs-CZ" sz="3200" dirty="0" smtClean="0"/>
              <a:t>  individuální.</a:t>
            </a:r>
          </a:p>
          <a:p>
            <a:pPr>
              <a:buFont typeface="Wingdings" pitchFamily="2" charset="2"/>
              <a:buChar char="Ø"/>
            </a:pPr>
            <a:r>
              <a:rPr lang="cs-CZ" sz="3200" dirty="0" smtClean="0"/>
              <a:t>Předběžný otisk se provádí v továrně </a:t>
            </a:r>
          </a:p>
          <a:p>
            <a:pPr>
              <a:buNone/>
            </a:pPr>
            <a:r>
              <a:rPr lang="cs-CZ" sz="3200" dirty="0" smtClean="0"/>
              <a:t>  zhotovené perforované lžíci pomocí </a:t>
            </a:r>
          </a:p>
          <a:p>
            <a:pPr>
              <a:buNone/>
            </a:pPr>
            <a:r>
              <a:rPr lang="cs-CZ" sz="3200" dirty="0" smtClean="0"/>
              <a:t>  alginátových otiskovacích hmot.</a:t>
            </a:r>
          </a:p>
          <a:p>
            <a:pPr>
              <a:buFont typeface="Wingdings" pitchFamily="2" charset="2"/>
              <a:buChar char="Ø"/>
            </a:pPr>
            <a:r>
              <a:rPr lang="cs-CZ" sz="3200" dirty="0" smtClean="0"/>
              <a:t>Po otisknutí lžíci lékař vydezinfikuje.</a:t>
            </a:r>
          </a:p>
          <a:p>
            <a:pPr>
              <a:buFont typeface="Wingdings" pitchFamily="2" charset="2"/>
              <a:buChar char="Ø"/>
            </a:pPr>
            <a:r>
              <a:rPr lang="cs-CZ" sz="3200" dirty="0" smtClean="0"/>
              <a:t>Výběr barvy zubů.</a:t>
            </a:r>
            <a:endParaRPr lang="cs-CZ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20040"/>
            <a:ext cx="7632848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Laboratorní fáze - Ordinační fáze</a:t>
            </a:r>
            <a:endParaRPr lang="cs-CZ" sz="32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Laboratoř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smtClean="0"/>
              <a:t>Ordinace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682752" cy="4114800"/>
          </a:xfrm>
        </p:spPr>
        <p:txBody>
          <a:bodyPr/>
          <a:lstStyle/>
          <a:p>
            <a:pPr marL="457200" indent="-457200">
              <a:buNone/>
            </a:pPr>
            <a:r>
              <a:rPr lang="cs-CZ" dirty="0" smtClean="0"/>
              <a:t>1. Zhotovení individuální </a:t>
            </a:r>
          </a:p>
          <a:p>
            <a:pPr marL="457200" indent="-457200">
              <a:buNone/>
            </a:pPr>
            <a:r>
              <a:rPr lang="cs-CZ" dirty="0" smtClean="0"/>
              <a:t>otiskovací lžíce.</a:t>
            </a:r>
          </a:p>
          <a:p>
            <a:pPr marL="457200" indent="-457200"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3. Zhotovení skusové </a:t>
            </a:r>
          </a:p>
          <a:p>
            <a:pPr>
              <a:buNone/>
            </a:pPr>
            <a:r>
              <a:rPr lang="cs-CZ" dirty="0" smtClean="0"/>
              <a:t>šablony – pacient nemá </a:t>
            </a:r>
          </a:p>
          <a:p>
            <a:pPr>
              <a:buNone/>
            </a:pPr>
            <a:r>
              <a:rPr lang="cs-CZ" dirty="0" smtClean="0"/>
              <a:t>zachovány opěrné zóny.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5. Zhotovení náhrady ve </a:t>
            </a:r>
          </a:p>
          <a:p>
            <a:pPr>
              <a:buNone/>
            </a:pPr>
            <a:r>
              <a:rPr lang="cs-CZ" dirty="0" smtClean="0"/>
              <a:t>v</a:t>
            </a:r>
            <a:r>
              <a:rPr lang="cs-CZ" dirty="0" smtClean="0"/>
              <a:t>osku.</a:t>
            </a:r>
            <a:endParaRPr lang="cs-CZ" dirty="0" smtClean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628800"/>
            <a:ext cx="3705560" cy="4197840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2. Otisknutí </a:t>
            </a:r>
            <a:r>
              <a:rPr lang="cs-CZ" dirty="0" err="1" smtClean="0"/>
              <a:t>polyéterovou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o</a:t>
            </a:r>
            <a:r>
              <a:rPr lang="cs-CZ" dirty="0" smtClean="0"/>
              <a:t>tiskovací hmotou – </a:t>
            </a:r>
          </a:p>
          <a:p>
            <a:pPr>
              <a:buNone/>
            </a:pPr>
            <a:r>
              <a:rPr lang="cs-CZ" dirty="0" smtClean="0"/>
              <a:t>funkční otisk.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4. </a:t>
            </a:r>
            <a:r>
              <a:rPr lang="cs-CZ" dirty="0" smtClean="0"/>
              <a:t>Rekonstrukce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mezičelistních </a:t>
            </a:r>
            <a:r>
              <a:rPr lang="cs-CZ" dirty="0" smtClean="0"/>
              <a:t>vztahů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pomocí skusové šablony.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6. Zkouška ve vosku.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rekonstrukce  mezičelistních  vztahů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/>
          <a:lstStyle/>
          <a:p>
            <a:pPr>
              <a:buNone/>
            </a:pPr>
            <a:r>
              <a:rPr lang="cs-CZ" i="1" u="sng" dirty="0" smtClean="0"/>
              <a:t>Ordinace</a:t>
            </a:r>
            <a:endParaRPr lang="cs-CZ" i="1" u="sng" dirty="0" smtClean="0"/>
          </a:p>
          <a:p>
            <a:r>
              <a:rPr lang="cs-CZ" dirty="0" smtClean="0"/>
              <a:t>Zakreslení středové linie, průběh okluzní roviny, poloha špičáků a linie </a:t>
            </a:r>
            <a:r>
              <a:rPr lang="cs-CZ" dirty="0" smtClean="0"/>
              <a:t>úsměvu.</a:t>
            </a:r>
          </a:p>
          <a:p>
            <a:r>
              <a:rPr lang="cs-CZ" dirty="0" smtClean="0"/>
              <a:t>Oblast zadní hráze určuje délku patrové desky. Zakončení tvrdého patra je možné detekovat </a:t>
            </a:r>
            <a:r>
              <a:rPr lang="cs-CZ" dirty="0" err="1" smtClean="0"/>
              <a:t>Hauptmayerovou</a:t>
            </a:r>
            <a:r>
              <a:rPr lang="cs-CZ" dirty="0" smtClean="0"/>
              <a:t> metodou.</a:t>
            </a:r>
            <a:endParaRPr lang="cs-CZ" dirty="0"/>
          </a:p>
        </p:txBody>
      </p:sp>
      <p:pic>
        <p:nvPicPr>
          <p:cNvPr id="1026" name="Picture 2" descr="C:\Users\Chalupna\Desktop\Nová složka\100_09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149080"/>
            <a:ext cx="2454585" cy="2378775"/>
          </a:xfrm>
          <a:prstGeom prst="rect">
            <a:avLst/>
          </a:prstGeom>
          <a:noFill/>
        </p:spPr>
      </p:pic>
      <p:sp>
        <p:nvSpPr>
          <p:cNvPr id="5" name="Šipka doprava 4"/>
          <p:cNvSpPr/>
          <p:nvPr/>
        </p:nvSpPr>
        <p:spPr>
          <a:xfrm>
            <a:off x="5004048" y="5013176"/>
            <a:ext cx="93610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131840" y="494116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Oblast zadní hráze</a:t>
            </a:r>
            <a:endParaRPr lang="cs-CZ" dirty="0"/>
          </a:p>
        </p:txBody>
      </p:sp>
      <p:pic>
        <p:nvPicPr>
          <p:cNvPr id="1027" name="Picture 3" descr="C:\Users\Chalupna\Desktop\Nová složka\DSCN25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293096"/>
            <a:ext cx="1584176" cy="2099926"/>
          </a:xfrm>
          <a:prstGeom prst="rect">
            <a:avLst/>
          </a:prstGeom>
          <a:noFill/>
        </p:spPr>
      </p:pic>
      <p:sp>
        <p:nvSpPr>
          <p:cNvPr id="8" name="Šipka doleva 7"/>
          <p:cNvSpPr/>
          <p:nvPr/>
        </p:nvSpPr>
        <p:spPr>
          <a:xfrm>
            <a:off x="1979712" y="5013176"/>
            <a:ext cx="1122424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971600" y="4005064"/>
            <a:ext cx="7689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1</a:t>
            </a:r>
            <a:endParaRPr lang="cs-CZ" sz="1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156176" y="3789040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2</a:t>
            </a:r>
            <a:endParaRPr lang="cs-CZ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Zakončení tvrdého patra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28800"/>
            <a:ext cx="7632848" cy="4826936"/>
          </a:xfrm>
        </p:spPr>
        <p:txBody>
          <a:bodyPr>
            <a:normAutofit/>
          </a:bodyPr>
          <a:lstStyle/>
          <a:p>
            <a:r>
              <a:rPr lang="cs-CZ" dirty="0" err="1" smtClean="0"/>
              <a:t>Hauptmayerova</a:t>
            </a:r>
            <a:r>
              <a:rPr lang="cs-CZ" dirty="0" smtClean="0"/>
              <a:t> metoda – pacient se nechá silně vydechnout do nosu, který je pevně stisknut. Hranice měkkého patra se vyklene do dutiny ústní a hranice mezi tvrdým a měkkým patrem je zřetelně vidět – </a:t>
            </a:r>
            <a:r>
              <a:rPr lang="cs-CZ" b="1" dirty="0" smtClean="0"/>
              <a:t>linie H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Hranice je také velmi pěkně viditelná při otevřených ústech a vyslovení hlásky A –</a:t>
            </a:r>
            <a:r>
              <a:rPr lang="cs-CZ" b="1" dirty="0" smtClean="0"/>
              <a:t> linie A.</a:t>
            </a:r>
          </a:p>
          <a:p>
            <a:endParaRPr lang="cs-CZ" dirty="0" smtClean="0"/>
          </a:p>
          <a:p>
            <a:r>
              <a:rPr lang="cs-CZ" dirty="0" smtClean="0"/>
              <a:t>Linie A </a:t>
            </a:r>
            <a:r>
              <a:rPr lang="cs-CZ" dirty="0" err="1" smtClean="0"/>
              <a:t>a</a:t>
            </a:r>
            <a:r>
              <a:rPr lang="cs-CZ" dirty="0" smtClean="0"/>
              <a:t> H nesmí být nikdy zakryta zadním okrajem náhrady.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416"/>
            <a:ext cx="7499176" cy="4846320"/>
          </a:xfrm>
        </p:spPr>
        <p:txBody>
          <a:bodyPr/>
          <a:lstStyle/>
          <a:p>
            <a:pPr>
              <a:buNone/>
            </a:pPr>
            <a:r>
              <a:rPr lang="cs-CZ" sz="2000" dirty="0" smtClean="0"/>
              <a:t>DOSTÁLOVÁ, T. </a:t>
            </a:r>
            <a:r>
              <a:rPr lang="cs-CZ" sz="2000" i="1" dirty="0" smtClean="0"/>
              <a:t>Fixní a snímatelná protetika</a:t>
            </a:r>
            <a:r>
              <a:rPr lang="cs-CZ" sz="2000" dirty="0" smtClean="0"/>
              <a:t>. 1. vyd. Praha: </a:t>
            </a:r>
            <a:endParaRPr lang="cs-CZ" sz="2000" dirty="0" smtClean="0"/>
          </a:p>
          <a:p>
            <a:pPr>
              <a:buNone/>
            </a:pPr>
            <a:r>
              <a:rPr lang="cs-CZ" sz="2000" dirty="0" err="1" smtClean="0"/>
              <a:t>Grada</a:t>
            </a:r>
            <a:r>
              <a:rPr lang="cs-CZ" sz="2000" dirty="0" smtClean="0"/>
              <a:t>, 2004. ISBN </a:t>
            </a:r>
            <a:r>
              <a:rPr lang="cs-CZ" sz="2000" dirty="0" smtClean="0"/>
              <a:t>80-247-0655-5.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Obr. 1,2: Fotografie zhotovila, není-li uvedeno jinak, Mgr. Hana Chalupná.</a:t>
            </a:r>
            <a:endParaRPr lang="cs-CZ" sz="20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2D46BE9B-BAF8-445F-8DAF-509D945C3128}"/>
</file>

<file path=customXml/itemProps2.xml><?xml version="1.0" encoding="utf-8"?>
<ds:datastoreItem xmlns:ds="http://schemas.openxmlformats.org/officeDocument/2006/customXml" ds:itemID="{DB69ED86-BEB8-4631-BD07-60F41851ACD7}"/>
</file>

<file path=customXml/itemProps3.xml><?xml version="1.0" encoding="utf-8"?>
<ds:datastoreItem xmlns:ds="http://schemas.openxmlformats.org/officeDocument/2006/customXml" ds:itemID="{11BE8DBD-80F6-432A-99B0-038907C79018}"/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396</TotalTime>
  <Words>411</Words>
  <Application>Microsoft Office PowerPoint</Application>
  <PresentationFormat>Předvádění na obrazovce (4:3)</PresentationFormat>
  <Paragraphs>69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Bohatý</vt:lpstr>
      <vt:lpstr>Snímek 1</vt:lpstr>
      <vt:lpstr>Snímek 2</vt:lpstr>
      <vt:lpstr>Částečné snímatelné náhrady</vt:lpstr>
      <vt:lpstr>Ordinační fáze</vt:lpstr>
      <vt:lpstr>Laboratorní fáze - Ordinační fáze</vt:lpstr>
      <vt:lpstr>rekonstrukce  mezičelistních  vztahů</vt:lpstr>
      <vt:lpstr>Zakončení tvrdého patra</vt:lpstr>
      <vt:lpstr>zdroje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Hana Chalupná</dc:creator>
  <cp:lastModifiedBy>Chalupna</cp:lastModifiedBy>
  <cp:revision>67</cp:revision>
  <dcterms:created xsi:type="dcterms:W3CDTF">2012-09-08T10:46:23Z</dcterms:created>
  <dcterms:modified xsi:type="dcterms:W3CDTF">2013-12-08T18:52:05Z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