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70" r:id="rId9"/>
    <p:sldId id="265" r:id="rId10"/>
    <p:sldId id="271" r:id="rId11"/>
    <p:sldId id="269" r:id="rId12"/>
    <p:sldId id="266" r:id="rId13"/>
    <p:sldId id="267" r:id="rId14"/>
    <p:sldId id="268" r:id="rId15"/>
    <p:sldId id="272" r:id="rId16"/>
    <p:sldId id="258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5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7EC605-CBAA-48C5-9C2A-FB58C7283624}" type="datetimeFigureOut">
              <a:rPr lang="cs-CZ" smtClean="0"/>
              <a:pPr/>
              <a:t>07.12.2012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cs-CZ" smtClean="0"/>
              <a:t>Michaela Kaštánková - Zveřina (2012)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0A025D-E6F3-4DAE-B1F1-7384DE774C9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62004279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9A40F6-0D77-4886-BB6C-AD0225919263}" type="datetimeFigureOut">
              <a:rPr lang="cs-CZ" smtClean="0"/>
              <a:pPr/>
              <a:t>07.12.2012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cs-CZ" smtClean="0"/>
              <a:t>Michaela Kaštánková - Zveřina (2012)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ED4F84-AD25-4507-9483-2DA9BB9EF0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61869442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Michaela Kaštánková - Zveřina (2012)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ED4F84-AD25-4507-9483-2DA9BB9EF0C4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Michaela Kaštánková - Zveřina (2012)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ED4F84-AD25-4507-9483-2DA9BB9EF0C4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Michaela Kaštánková - Zveřina (2012)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ED4F84-AD25-4507-9483-2DA9BB9EF0C4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Michaela Kaštánková - Zveřina (2012)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ED4F84-AD25-4507-9483-2DA9BB9EF0C4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Michaela Kaštánková - Zveřina (2012)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ED4F84-AD25-4507-9483-2DA9BB9EF0C4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Michaela Kaštánková - Zveřina (2012)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ED4F84-AD25-4507-9483-2DA9BB9EF0C4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Michaela Kaštánková - Zveřina (2012)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ED4F84-AD25-4507-9483-2DA9BB9EF0C4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D4F84-AD25-4507-9483-2DA9BB9EF0C4}" type="slidenum">
              <a:rPr lang="cs-CZ" smtClean="0"/>
              <a:pPr/>
              <a:t>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Michaela Kaštánková - Zveřina (2012)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312276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Michaela Kaštánková - Zveřina (2012)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ED4F84-AD25-4507-9483-2DA9BB9EF0C4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Michaela Kaštánková - Zveřina (2012)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ED4F84-AD25-4507-9483-2DA9BB9EF0C4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Michaela Kaštánková - Zveřina (2012)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ED4F84-AD25-4507-9483-2DA9BB9EF0C4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Michaela Kaštánková - Zveřina (2012)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ED4F84-AD25-4507-9483-2DA9BB9EF0C4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Michaela Kaštánková - Zveřina (2012)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ED4F84-AD25-4507-9483-2DA9BB9EF0C4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Michaela Kaštánková - Zveřina (2012)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ED4F84-AD25-4507-9483-2DA9BB9EF0C4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Michaela Kaštánková - Zveřina (2012)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ED4F84-AD25-4507-9483-2DA9BB9EF0C4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Michaela Kaštánková - Zveřina (2012)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ED4F84-AD25-4507-9483-2DA9BB9EF0C4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863E7-173C-4FD4-A06D-C9C0BF78E986}" type="datetime1">
              <a:rPr lang="cs-CZ" smtClean="0"/>
              <a:pPr/>
              <a:t>07.12.2012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Michaela Kaštánková - Zveřina (2012)</a:t>
            </a:r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45E13-DD21-4B89-B9D3-F95894CE842E}" type="datetime1">
              <a:rPr lang="cs-CZ" smtClean="0"/>
              <a:pPr/>
              <a:t>07.12.2012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Michaela Kaštánková - Zveřina (2012)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DB7D5-1ED8-4807-A23E-1D00AB553C02}" type="datetime1">
              <a:rPr lang="cs-CZ" smtClean="0"/>
              <a:pPr/>
              <a:t>07.12.2012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Michaela Kaštánková - Zveřina (2012)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19CCC-BEB6-4C56-B147-B5F6097C95DE}" type="datetime1">
              <a:rPr lang="cs-CZ" smtClean="0"/>
              <a:pPr/>
              <a:t>07.12.2012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r>
              <a:rPr lang="cs-CZ" smtClean="0"/>
              <a:t>Michaela Kaštánková - Zveřina (2012)</a:t>
            </a:r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9B7F-4445-43F3-ACED-749CE59B963D}" type="datetime1">
              <a:rPr lang="cs-CZ" smtClean="0"/>
              <a:pPr/>
              <a:t>07.12.2012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Michaela Kaštánková - Zveřina (2012)</a:t>
            </a:r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5726F-8AA2-4096-A225-64417EE7BBC9}" type="datetime1">
              <a:rPr lang="cs-CZ" smtClean="0"/>
              <a:pPr/>
              <a:t>07.12.2012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Michaela Kaštánková - Zveřina (2012)</a:t>
            </a:r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F145D-4858-4D95-8616-57250BBB6D3A}" type="datetime1">
              <a:rPr lang="cs-CZ" smtClean="0"/>
              <a:pPr/>
              <a:t>07.12.2012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Michaela Kaštánková - Zveřina (2012)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4AB0F-39F2-4997-86C1-9227197BC488}" type="datetime1">
              <a:rPr lang="cs-CZ" smtClean="0"/>
              <a:pPr/>
              <a:t>07.12.2012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Michaela Kaštánková - Zveřina (2012)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DF82D-C744-4930-A278-2640DDFD11D1}" type="datetime1">
              <a:rPr lang="cs-CZ" smtClean="0"/>
              <a:pPr/>
              <a:t>07.12.2012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Michaela Kaštánková - Zveřina (2012)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65F5B-6F63-412C-AA6D-C66472556397}" type="datetime1">
              <a:rPr lang="cs-CZ" smtClean="0"/>
              <a:pPr/>
              <a:t>07.12.2012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Michaela Kaštánková - Zveřina (2012)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EAD2-1D0C-45C5-901B-6B77F39EA9E0}" type="datetime1">
              <a:rPr lang="cs-CZ" smtClean="0"/>
              <a:pPr/>
              <a:t>07.12.2012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Michaela Kaštánková - Zveřina (2012)</a:t>
            </a:r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0D8648F-6473-4179-83ED-1850CC1EB245}" type="datetime1">
              <a:rPr lang="cs-CZ" smtClean="0"/>
              <a:pPr/>
              <a:t>07.12.2012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cs-CZ" smtClean="0"/>
              <a:t>Michaela Kaštánková - Zveřina (2012)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edge/>
  </p:transition>
  <p:hf hd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imghp?hl=cs&amp;tab=wi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332657"/>
            <a:ext cx="8458200" cy="792088"/>
          </a:xfrm>
        </p:spPr>
        <p:txBody>
          <a:bodyPr/>
          <a:lstStyle/>
          <a:p>
            <a:pPr algn="ctr"/>
            <a:r>
              <a:rPr lang="cs-CZ" dirty="0" smtClean="0"/>
              <a:t>Zvěřina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536" y="1052736"/>
            <a:ext cx="8458200" cy="648072"/>
          </a:xfrm>
        </p:spPr>
        <p:txBody>
          <a:bodyPr/>
          <a:lstStyle/>
          <a:p>
            <a:pPr algn="ctr"/>
            <a:r>
              <a:rPr lang="cs-CZ" b="1" dirty="0" smtClean="0"/>
              <a:t>2. Ročník pro stravovací a ubytovací služby</a:t>
            </a:r>
            <a:endParaRPr lang="cs-CZ" b="1" dirty="0"/>
          </a:p>
        </p:txBody>
      </p:sp>
      <p:pic>
        <p:nvPicPr>
          <p:cNvPr id="4" name="Obrázek 3" descr="stád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2060848"/>
            <a:ext cx="4501530" cy="3352203"/>
          </a:xfrm>
          <a:prstGeom prst="rect">
            <a:avLst/>
          </a:prstGeom>
        </p:spPr>
      </p:pic>
      <p:pic>
        <p:nvPicPr>
          <p:cNvPr id="5" name="obrázek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5589240"/>
            <a:ext cx="46990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45177670"/>
      </p:ext>
    </p:extLst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332657"/>
            <a:ext cx="8458200" cy="792088"/>
          </a:xfrm>
        </p:spPr>
        <p:txBody>
          <a:bodyPr/>
          <a:lstStyle/>
          <a:p>
            <a:pPr algn="ctr"/>
            <a:r>
              <a:rPr lang="cs-CZ" dirty="0" smtClean="0"/>
              <a:t>Ukázka masa ze zvěřiny</a:t>
            </a:r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5768280" cy="288925"/>
          </a:xfrm>
        </p:spPr>
        <p:txBody>
          <a:bodyPr/>
          <a:lstStyle/>
          <a:p>
            <a:r>
              <a:rPr lang="cs-CZ" dirty="0" smtClean="0"/>
              <a:t>Michaela Kaštánková - Zvěřina (2012)</a:t>
            </a:r>
            <a:endParaRPr lang="cs-CZ" dirty="0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>
          <a:xfrm>
            <a:off x="0" y="908720"/>
            <a:ext cx="8388424" cy="4392488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13" name="Obrázek 12" descr="jehněčí kýta vykoštěná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3" y="1124744"/>
            <a:ext cx="2262596" cy="1512168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2483768" y="1772816"/>
            <a:ext cx="2592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Jehněčí kýta bez kosti</a:t>
            </a:r>
            <a:endParaRPr lang="cs-CZ" dirty="0"/>
          </a:p>
        </p:txBody>
      </p:sp>
      <p:pic>
        <p:nvPicPr>
          <p:cNvPr id="16" name="Obrázek 15" descr="jehněčí-žebír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780928"/>
            <a:ext cx="2232248" cy="1440160"/>
          </a:xfrm>
          <a:prstGeom prst="rect">
            <a:avLst/>
          </a:prstGeom>
        </p:spPr>
      </p:pic>
      <p:sp>
        <p:nvSpPr>
          <p:cNvPr id="17" name="TextovéPole 16"/>
          <p:cNvSpPr txBox="1"/>
          <p:nvPr/>
        </p:nvSpPr>
        <p:spPr>
          <a:xfrm>
            <a:off x="2555776" y="342900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Jehněčí žebírka</a:t>
            </a:r>
            <a:endParaRPr lang="cs-CZ" dirty="0"/>
          </a:p>
        </p:txBody>
      </p:sp>
      <p:pic>
        <p:nvPicPr>
          <p:cNvPr id="18" name="Obrázek 17" descr="kýta z div. praset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4365104"/>
            <a:ext cx="2251815" cy="1512168"/>
          </a:xfrm>
          <a:prstGeom prst="rect">
            <a:avLst/>
          </a:prstGeom>
        </p:spPr>
      </p:pic>
      <p:sp>
        <p:nvSpPr>
          <p:cNvPr id="19" name="TextovéPole 18"/>
          <p:cNvSpPr txBox="1"/>
          <p:nvPr/>
        </p:nvSpPr>
        <p:spPr>
          <a:xfrm>
            <a:off x="2555776" y="4941168"/>
            <a:ext cx="3816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Kýta z divokého prasete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625359151"/>
      </p:ext>
    </p:extLst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332657"/>
            <a:ext cx="8458200" cy="792088"/>
          </a:xfrm>
        </p:spPr>
        <p:txBody>
          <a:bodyPr/>
          <a:lstStyle/>
          <a:p>
            <a:pPr algn="ctr"/>
            <a:r>
              <a:rPr lang="cs-CZ" dirty="0" smtClean="0"/>
              <a:t>skladování a zrání masa</a:t>
            </a:r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5768280" cy="288925"/>
          </a:xfrm>
        </p:spPr>
        <p:txBody>
          <a:bodyPr/>
          <a:lstStyle/>
          <a:p>
            <a:r>
              <a:rPr lang="cs-CZ" dirty="0" smtClean="0"/>
              <a:t>Michaela Kaštánková - Zvěřina (2012)</a:t>
            </a:r>
            <a:endParaRPr lang="cs-CZ" dirty="0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>
          <a:xfrm>
            <a:off x="107504" y="1196752"/>
            <a:ext cx="8496944" cy="5661248"/>
          </a:xfrm>
        </p:spPr>
        <p:txBody>
          <a:bodyPr>
            <a:normAutofit/>
          </a:bodyPr>
          <a:lstStyle/>
          <a:p>
            <a:r>
              <a:rPr lang="cs-CZ" u="sng" dirty="0" smtClean="0">
                <a:latin typeface="Adobe Caslon Pro Bold" pitchFamily="18" charset="-18"/>
              </a:rPr>
              <a:t>Zrání </a:t>
            </a:r>
            <a:endParaRPr lang="cs-CZ" dirty="0" smtClean="0">
              <a:latin typeface="Adobe Caslon Pro Bold" pitchFamily="18" charset="-18"/>
            </a:endParaRPr>
          </a:p>
          <a:p>
            <a:r>
              <a:rPr lang="cs-CZ" dirty="0" smtClean="0">
                <a:latin typeface="Adobe Caslon Pro Bold" pitchFamily="18" charset="-18"/>
              </a:rPr>
              <a:t> - téměř u veškeré zvěřiny je nutno nechat maso odležet. Maso tak            bude křehčí. Zavěšuje se do chladíren, kde proudí vzduch.</a:t>
            </a:r>
          </a:p>
          <a:p>
            <a:endParaRPr lang="cs-CZ" dirty="0" smtClean="0">
              <a:latin typeface="Adobe Caslon Pro Bold" pitchFamily="18" charset="-18"/>
            </a:endParaRPr>
          </a:p>
          <a:p>
            <a:r>
              <a:rPr lang="cs-CZ" u="sng" dirty="0" smtClean="0">
                <a:latin typeface="Adobe Caslon Pro Bold" pitchFamily="18" charset="-18"/>
              </a:rPr>
              <a:t>Skladování</a:t>
            </a:r>
          </a:p>
          <a:p>
            <a:r>
              <a:rPr lang="cs-CZ" dirty="0" smtClean="0">
                <a:latin typeface="Adobe Caslon Pro Bold" pitchFamily="18" charset="-18"/>
              </a:rPr>
              <a:t> – v čistých a větraných prostorách při teplotě -1°C až + 4°C</a:t>
            </a:r>
          </a:p>
          <a:p>
            <a:endParaRPr lang="cs-CZ" dirty="0" smtClean="0">
              <a:latin typeface="Adobe Caslon Pro Bold" pitchFamily="18" charset="-18"/>
            </a:endParaRPr>
          </a:p>
          <a:p>
            <a:endParaRPr lang="cs-CZ" dirty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486375801"/>
      </p:ext>
    </p:extLst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332657"/>
            <a:ext cx="8458200" cy="792088"/>
          </a:xfrm>
        </p:spPr>
        <p:txBody>
          <a:bodyPr/>
          <a:lstStyle/>
          <a:p>
            <a:pPr algn="ctr"/>
            <a:r>
              <a:rPr lang="cs-CZ" dirty="0" smtClean="0"/>
              <a:t>Kuchyňské úpravy zvěřiny</a:t>
            </a:r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5768280" cy="288925"/>
          </a:xfrm>
        </p:spPr>
        <p:txBody>
          <a:bodyPr/>
          <a:lstStyle/>
          <a:p>
            <a:r>
              <a:rPr lang="cs-CZ" dirty="0" smtClean="0"/>
              <a:t>Michaela Kaštánková - Zvěřina (2012)</a:t>
            </a:r>
            <a:endParaRPr lang="cs-CZ" dirty="0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>
          <a:xfrm>
            <a:off x="467544" y="1196752"/>
            <a:ext cx="8458200" cy="4968552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971600" y="1772816"/>
            <a:ext cx="511256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u="sng" dirty="0" smtClean="0"/>
              <a:t>Pernatá  zvěřina</a:t>
            </a:r>
            <a:r>
              <a:rPr lang="cs-CZ" sz="2400" b="1" dirty="0" smtClean="0"/>
              <a:t>:</a:t>
            </a:r>
          </a:p>
          <a:p>
            <a:pPr>
              <a:buFont typeface="Wingdings" pitchFamily="2" charset="2"/>
              <a:buChar char="§"/>
            </a:pPr>
            <a:r>
              <a:rPr lang="cs-CZ" sz="2400" dirty="0" smtClean="0"/>
              <a:t> oškubeme (nikoliv spaříme)</a:t>
            </a:r>
          </a:p>
          <a:p>
            <a:pPr>
              <a:buFont typeface="Wingdings" pitchFamily="2" charset="2"/>
              <a:buChar char="§"/>
            </a:pPr>
            <a:r>
              <a:rPr lang="cs-CZ" sz="2400" dirty="0" smtClean="0"/>
              <a:t> maso protýkáme slaninou</a:t>
            </a:r>
          </a:p>
          <a:p>
            <a:pPr>
              <a:buFont typeface="Wingdings" pitchFamily="2" charset="2"/>
              <a:buChar char="§"/>
            </a:pPr>
            <a:r>
              <a:rPr lang="cs-CZ" sz="2400" dirty="0" smtClean="0"/>
              <a:t> ptáky (křepelky) musíme ztvarovat</a:t>
            </a:r>
          </a:p>
          <a:p>
            <a:endParaRPr lang="cs-CZ" sz="2400" dirty="0" smtClean="0"/>
          </a:p>
          <a:p>
            <a:endParaRPr lang="cs-CZ" sz="2400" dirty="0" smtClean="0"/>
          </a:p>
          <a:p>
            <a:r>
              <a:rPr lang="cs-CZ" sz="2400" b="1" u="sng" dirty="0" smtClean="0"/>
              <a:t>Vysoká, černá červená i nízká zvěřina</a:t>
            </a:r>
            <a:r>
              <a:rPr lang="cs-CZ" sz="2400" b="1" dirty="0" smtClean="0"/>
              <a:t>:</a:t>
            </a:r>
          </a:p>
          <a:p>
            <a:pPr>
              <a:buFont typeface="Wingdings" pitchFamily="2" charset="2"/>
              <a:buChar char="§"/>
            </a:pPr>
            <a:r>
              <a:rPr lang="cs-CZ" sz="2400" dirty="0" smtClean="0"/>
              <a:t> nakládáme do mořidel</a:t>
            </a:r>
          </a:p>
          <a:p>
            <a:pPr>
              <a:buFont typeface="Wingdings" pitchFamily="2" charset="2"/>
              <a:buChar char="§"/>
            </a:pPr>
            <a:r>
              <a:rPr lang="cs-CZ" sz="2400" dirty="0" smtClean="0"/>
              <a:t> protýkáme slaninou</a:t>
            </a:r>
          </a:p>
          <a:p>
            <a:pPr>
              <a:buFont typeface="Wingdings" pitchFamily="2" charset="2"/>
              <a:buChar char="§"/>
            </a:pPr>
            <a:r>
              <a:rPr lang="cs-CZ" sz="2400" dirty="0" smtClean="0"/>
              <a:t> odblaníme</a:t>
            </a:r>
          </a:p>
          <a:p>
            <a:pPr>
              <a:buFont typeface="Wingdings" pitchFamily="2" charset="2"/>
              <a:buChar char="§"/>
            </a:pPr>
            <a:r>
              <a:rPr lang="cs-CZ" sz="2400" dirty="0" smtClean="0"/>
              <a:t> tepelně upravujeme</a:t>
            </a:r>
          </a:p>
          <a:p>
            <a:pPr>
              <a:buFont typeface="Wingdings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126281848"/>
      </p:ext>
    </p:extLst>
  </p:cSld>
  <p:clrMapOvr>
    <a:masterClrMapping/>
  </p:clrMapOvr>
  <p:transition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332657"/>
            <a:ext cx="8458200" cy="792088"/>
          </a:xfrm>
        </p:spPr>
        <p:txBody>
          <a:bodyPr/>
          <a:lstStyle/>
          <a:p>
            <a:pPr algn="ctr"/>
            <a:r>
              <a:rPr lang="cs-CZ" dirty="0" smtClean="0"/>
              <a:t>Názorné ukázky receptů</a:t>
            </a:r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5768280" cy="288925"/>
          </a:xfrm>
        </p:spPr>
        <p:txBody>
          <a:bodyPr/>
          <a:lstStyle/>
          <a:p>
            <a:r>
              <a:rPr lang="cs-CZ" dirty="0" smtClean="0"/>
              <a:t>Michaela Kaštánková - Zvěřina (2012)</a:t>
            </a:r>
            <a:endParaRPr lang="cs-CZ" dirty="0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>
          <a:xfrm>
            <a:off x="467544" y="1196752"/>
            <a:ext cx="8458200" cy="4968552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959"/>
          <a:stretch/>
        </p:blipFill>
        <p:spPr>
          <a:xfrm>
            <a:off x="4499992" y="1340768"/>
            <a:ext cx="3024336" cy="2110389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907704" y="170080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Guláš ze zajíce</a:t>
            </a:r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54252" y="4005064"/>
            <a:ext cx="3244918" cy="2335357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1979712" y="479715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Dančí guláš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487758754"/>
      </p:ext>
    </p:extLst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332657"/>
            <a:ext cx="8458200" cy="792088"/>
          </a:xfrm>
        </p:spPr>
        <p:txBody>
          <a:bodyPr/>
          <a:lstStyle/>
          <a:p>
            <a:pPr algn="ctr"/>
            <a:r>
              <a:rPr lang="cs-CZ" dirty="0" smtClean="0"/>
              <a:t>Názorné ukázky receptů</a:t>
            </a:r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5768280" cy="288925"/>
          </a:xfrm>
        </p:spPr>
        <p:txBody>
          <a:bodyPr/>
          <a:lstStyle/>
          <a:p>
            <a:r>
              <a:rPr lang="cs-CZ" dirty="0" smtClean="0"/>
              <a:t>Michaela Kaštánková - Zvěřina (2012)</a:t>
            </a:r>
            <a:endParaRPr lang="cs-CZ" dirty="0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>
          <a:xfrm>
            <a:off x="467544" y="1196751"/>
            <a:ext cx="8458200" cy="5365253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0112" y="1556792"/>
            <a:ext cx="2381250" cy="238125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1979712" y="2204864"/>
            <a:ext cx="1668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Srnčí na divoko</a:t>
            </a:r>
            <a:endParaRPr lang="cs-CZ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38725" y="4221088"/>
            <a:ext cx="3264024" cy="2340917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1907704" y="5013176"/>
            <a:ext cx="2080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Pečené jelení maso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64822205"/>
      </p:ext>
    </p:extLst>
  </p:cSld>
  <p:clrMapOvr>
    <a:masterClrMapping/>
  </p:clrMapOvr>
  <p:transition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458200" cy="1872208"/>
          </a:xfrm>
        </p:spPr>
        <p:txBody>
          <a:bodyPr/>
          <a:lstStyle/>
          <a:p>
            <a:pPr algn="ctr"/>
            <a:r>
              <a:rPr lang="cs-CZ" dirty="0" smtClean="0"/>
              <a:t>Děkuji za pozornost</a:t>
            </a:r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5768280" cy="288925"/>
          </a:xfrm>
        </p:spPr>
        <p:txBody>
          <a:bodyPr/>
          <a:lstStyle/>
          <a:p>
            <a:r>
              <a:rPr lang="cs-CZ" dirty="0" smtClean="0"/>
              <a:t>Michaela Kaštánková - Zvěřina (2012)</a:t>
            </a:r>
            <a:endParaRPr lang="cs-CZ" dirty="0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>
          <a:xfrm>
            <a:off x="467544" y="1196751"/>
            <a:ext cx="8458200" cy="5365253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64822205"/>
      </p:ext>
    </p:extLst>
  </p:cSld>
  <p:clrMapOvr>
    <a:masterClrMapping/>
  </p:clrMapOvr>
  <p:transition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332657"/>
            <a:ext cx="8458200" cy="576063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Citovaná literatura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11560" y="1700808"/>
            <a:ext cx="79928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Text</a:t>
            </a:r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cs-CZ" dirty="0" smtClean="0"/>
              <a:t>Luboš Šebek, Technologie kuchařských prací, vydavatelství SEPTIMA, Praha 2000, 152 stan, ISBN 80-7216-120-2</a:t>
            </a:r>
          </a:p>
          <a:p>
            <a:endParaRPr lang="cs-CZ" dirty="0" smtClean="0"/>
          </a:p>
          <a:p>
            <a:pPr marL="285750" indent="-285750">
              <a:buFontTx/>
              <a:buChar char="-"/>
            </a:pPr>
            <a:r>
              <a:rPr lang="cs-CZ" dirty="0" smtClean="0"/>
              <a:t>Hana Sedláčková, Technologie přípravy pokrmů, nakladatelství Fortuna, Praha 2002, 88 stran, ISBN 80-7168-804-5</a:t>
            </a:r>
          </a:p>
          <a:p>
            <a:pPr marL="285750" indent="-285750">
              <a:buFontTx/>
              <a:buChar char="-"/>
            </a:pPr>
            <a:endParaRPr lang="cs-CZ" dirty="0" smtClean="0"/>
          </a:p>
          <a:p>
            <a:pPr marL="285750" indent="-285750">
              <a:buFontTx/>
              <a:buChar char="-"/>
            </a:pPr>
            <a:r>
              <a:rPr lang="cs-CZ" dirty="0" smtClean="0"/>
              <a:t>Hana Sedláčková, Výživa a příprava pokrmů, vydavatelství Fortuna, Praha 1992, 96 stran, ISBN 80-7168-021-4</a:t>
            </a:r>
          </a:p>
          <a:p>
            <a:endParaRPr lang="cs-CZ" dirty="0" smtClean="0"/>
          </a:p>
          <a:p>
            <a:r>
              <a:rPr lang="cs-CZ" b="1" dirty="0" smtClean="0"/>
              <a:t>Obrázky</a:t>
            </a:r>
          </a:p>
          <a:p>
            <a:endParaRPr lang="cs-CZ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[online] </a:t>
            </a:r>
            <a:r>
              <a:rPr lang="en-US" dirty="0" smtClean="0">
                <a:hlinkClick r:id="rId3"/>
              </a:rPr>
              <a:t>http://www.google.cz/imghp?hl=cs&amp;tab=wi</a:t>
            </a:r>
            <a:r>
              <a:rPr lang="cs-CZ" dirty="0" smtClean="0"/>
              <a:t>, 13.10.2012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51520" y="116632"/>
            <a:ext cx="8568952" cy="288925"/>
          </a:xfrm>
        </p:spPr>
        <p:txBody>
          <a:bodyPr/>
          <a:lstStyle/>
          <a:p>
            <a:r>
              <a:rPr lang="cs-CZ" dirty="0" smtClean="0"/>
              <a:t>Michaela Kaštánková - Zvěřina (2012)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871161613"/>
      </p:ext>
    </p:extLst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332657"/>
            <a:ext cx="8458200" cy="792088"/>
          </a:xfrm>
        </p:spPr>
        <p:txBody>
          <a:bodyPr/>
          <a:lstStyle/>
          <a:p>
            <a:pPr algn="ctr"/>
            <a:r>
              <a:rPr lang="cs-CZ" dirty="0" smtClean="0"/>
              <a:t>Obsah</a:t>
            </a:r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5768280" cy="288925"/>
          </a:xfrm>
        </p:spPr>
        <p:txBody>
          <a:bodyPr/>
          <a:lstStyle/>
          <a:p>
            <a:r>
              <a:rPr lang="cs-CZ" dirty="0" smtClean="0"/>
              <a:t>Michaela Kaštánková - Zvěřina (2012)</a:t>
            </a:r>
            <a:endParaRPr lang="cs-CZ" dirty="0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>
          <a:xfrm>
            <a:off x="467544" y="1196752"/>
            <a:ext cx="8458200" cy="4464496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/>
          </a:p>
          <a:p>
            <a:endParaRPr lang="cs-CZ" dirty="0" smtClean="0"/>
          </a:p>
          <a:p>
            <a:pPr algn="ctr"/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2051720" y="1325775"/>
            <a:ext cx="4032448" cy="3416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cs-CZ" dirty="0" smtClean="0"/>
              <a:t> </a:t>
            </a:r>
            <a:r>
              <a:rPr lang="cs-CZ" dirty="0" smtClean="0">
                <a:latin typeface="Arial Black" pitchFamily="34" charset="0"/>
              </a:rPr>
              <a:t>Charakteristika zvěřiny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cs-CZ" dirty="0" smtClean="0">
                <a:latin typeface="Arial Black" pitchFamily="34" charset="0"/>
              </a:rPr>
              <a:t> Dělení zvěřiny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cs-CZ" dirty="0" smtClean="0">
                <a:latin typeface="Arial Black" pitchFamily="34" charset="0"/>
              </a:rPr>
              <a:t> Ukázky masa ze zvěřiny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cs-CZ" dirty="0" smtClean="0">
                <a:latin typeface="Arial Black" pitchFamily="34" charset="0"/>
              </a:rPr>
              <a:t> Skladování a zrání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cs-CZ" dirty="0" smtClean="0">
                <a:latin typeface="Arial Black" pitchFamily="34" charset="0"/>
              </a:rPr>
              <a:t> Kuchyňské úpravy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cs-CZ" dirty="0" smtClean="0">
                <a:latin typeface="Arial Black" pitchFamily="34" charset="0"/>
              </a:rPr>
              <a:t> Názorné ukázky receptů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cs-CZ" dirty="0" smtClean="0">
                <a:latin typeface="Arial Black" pitchFamily="34" charset="0"/>
              </a:rPr>
              <a:t> Použitá literatura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661809109"/>
      </p:ext>
    </p:extLst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332657"/>
            <a:ext cx="8458200" cy="792088"/>
          </a:xfrm>
        </p:spPr>
        <p:txBody>
          <a:bodyPr/>
          <a:lstStyle/>
          <a:p>
            <a:pPr algn="ctr"/>
            <a:r>
              <a:rPr lang="cs-CZ" dirty="0" smtClean="0"/>
              <a:t>Charakteristika zvěřiny</a:t>
            </a:r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5768280" cy="288925"/>
          </a:xfrm>
        </p:spPr>
        <p:txBody>
          <a:bodyPr/>
          <a:lstStyle/>
          <a:p>
            <a:r>
              <a:rPr lang="cs-CZ" dirty="0" smtClean="0"/>
              <a:t>Michaela Kaštánková - Zvěřina (2012)</a:t>
            </a:r>
            <a:endParaRPr lang="cs-CZ" dirty="0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>
          <a:xfrm>
            <a:off x="467544" y="1196752"/>
            <a:ext cx="8458200" cy="4968552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23528" y="1844824"/>
            <a:ext cx="8568952" cy="2592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Zvěřina je maso lovné zvěře. Např. srna, jelen, prase divoké atd.</a:t>
            </a:r>
          </a:p>
          <a:p>
            <a:r>
              <a:rPr lang="cs-CZ" b="1" dirty="0" smtClean="0"/>
              <a:t> </a:t>
            </a:r>
            <a:r>
              <a:rPr lang="cs-CZ" b="1" u="sng" dirty="0" smtClean="0"/>
              <a:t>Maso obsahuje:</a:t>
            </a:r>
          </a:p>
          <a:p>
            <a:pPr>
              <a:buFont typeface="Wingdings" pitchFamily="2" charset="2"/>
              <a:buChar char="§"/>
            </a:pPr>
            <a:r>
              <a:rPr lang="cs-CZ" b="1" dirty="0" smtClean="0"/>
              <a:t> vodu</a:t>
            </a:r>
          </a:p>
          <a:p>
            <a:pPr>
              <a:buFont typeface="Wingdings" pitchFamily="2" charset="2"/>
              <a:buChar char="§"/>
            </a:pPr>
            <a:r>
              <a:rPr lang="cs-CZ" b="1" dirty="0" smtClean="0"/>
              <a:t> Bílkoviny</a:t>
            </a:r>
          </a:p>
          <a:p>
            <a:pPr>
              <a:buFont typeface="Wingdings" pitchFamily="2" charset="2"/>
              <a:buChar char="§"/>
            </a:pPr>
            <a:r>
              <a:rPr lang="cs-CZ" b="1" dirty="0" smtClean="0"/>
              <a:t> Tuk</a:t>
            </a:r>
          </a:p>
          <a:p>
            <a:pPr>
              <a:buFont typeface="Wingdings" pitchFamily="2" charset="2"/>
              <a:buChar char="§"/>
            </a:pPr>
            <a:r>
              <a:rPr lang="cs-CZ" b="1" dirty="0" smtClean="0"/>
              <a:t> Minerální látky (sodík, draslík, železo, fosfor, vit. B) </a:t>
            </a:r>
          </a:p>
          <a:p>
            <a:endParaRPr lang="cs-CZ" b="1" dirty="0" smtClean="0"/>
          </a:p>
          <a:p>
            <a:r>
              <a:rPr lang="cs-CZ" b="1" dirty="0" smtClean="0"/>
              <a:t>Maso ze zvěřiny je tužší, tmavě červené barvy, má svou osobitou chuť a vůni. </a:t>
            </a:r>
          </a:p>
          <a:p>
            <a:r>
              <a:rPr lang="cs-CZ" b="1" dirty="0" smtClean="0"/>
              <a:t>Je třeba jej více kořenit.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xmlns="" val="145031423"/>
      </p:ext>
    </p:extLst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332657"/>
            <a:ext cx="8458200" cy="792088"/>
          </a:xfrm>
        </p:spPr>
        <p:txBody>
          <a:bodyPr/>
          <a:lstStyle/>
          <a:p>
            <a:pPr algn="ctr"/>
            <a:r>
              <a:rPr lang="cs-CZ" dirty="0" smtClean="0"/>
              <a:t>dělení zvěřiny</a:t>
            </a:r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5768280" cy="288925"/>
          </a:xfrm>
        </p:spPr>
        <p:txBody>
          <a:bodyPr/>
          <a:lstStyle/>
          <a:p>
            <a:r>
              <a:rPr lang="cs-CZ" dirty="0" smtClean="0"/>
              <a:t>Michaela Kaštánková - Zvěřina (2012)</a:t>
            </a:r>
            <a:endParaRPr lang="cs-CZ" dirty="0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>
          <a:xfrm>
            <a:off x="251520" y="1196752"/>
            <a:ext cx="8674224" cy="4968552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39552" y="980728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cs-CZ" b="1" dirty="0" smtClean="0"/>
              <a:t>Vysoká srstnatá </a:t>
            </a:r>
            <a:r>
              <a:rPr lang="cs-CZ" dirty="0" smtClean="0"/>
              <a:t>– srnec, jelen, daněk,muflon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628800"/>
            <a:ext cx="3268055" cy="220049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1628800"/>
            <a:ext cx="3208811" cy="2288377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4365104"/>
            <a:ext cx="3268055" cy="2160240"/>
          </a:xfrm>
          <a:prstGeom prst="rect">
            <a:avLst/>
          </a:prstGeom>
        </p:spPr>
      </p:pic>
      <p:pic>
        <p:nvPicPr>
          <p:cNvPr id="2052" name="Picture 4" descr="http://www.nature-photogallery.eu/cz/__userdata/photos/168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437112"/>
            <a:ext cx="3208811" cy="213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83518563"/>
      </p:ext>
    </p:extLst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332657"/>
            <a:ext cx="8458200" cy="792088"/>
          </a:xfrm>
        </p:spPr>
        <p:txBody>
          <a:bodyPr/>
          <a:lstStyle/>
          <a:p>
            <a:pPr algn="ctr"/>
            <a:r>
              <a:rPr lang="cs-CZ" dirty="0" smtClean="0"/>
              <a:t>dělení zvěřiny</a:t>
            </a:r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5768280" cy="288925"/>
          </a:xfrm>
        </p:spPr>
        <p:txBody>
          <a:bodyPr/>
          <a:lstStyle/>
          <a:p>
            <a:r>
              <a:rPr lang="cs-CZ" dirty="0" smtClean="0"/>
              <a:t>Michaela Kaštánková - Zvěřina (2012)</a:t>
            </a:r>
            <a:endParaRPr lang="cs-CZ" dirty="0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>
          <a:xfrm>
            <a:off x="467544" y="1196752"/>
            <a:ext cx="8458200" cy="4968552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2411760" y="1196752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cs-CZ" b="1" dirty="0" smtClean="0"/>
              <a:t>Nízká srstnatá </a:t>
            </a:r>
            <a:r>
              <a:rPr lang="cs-CZ" dirty="0" smtClean="0"/>
              <a:t>– zajíc, divoký králík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2420888"/>
            <a:ext cx="3338369" cy="2664966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091"/>
          <a:stretch/>
        </p:blipFill>
        <p:spPr>
          <a:xfrm>
            <a:off x="5436096" y="2410559"/>
            <a:ext cx="2873950" cy="267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5539847"/>
      </p:ext>
    </p:extLst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332657"/>
            <a:ext cx="8458200" cy="792088"/>
          </a:xfrm>
        </p:spPr>
        <p:txBody>
          <a:bodyPr/>
          <a:lstStyle/>
          <a:p>
            <a:pPr algn="ctr"/>
            <a:r>
              <a:rPr lang="cs-CZ" dirty="0" smtClean="0"/>
              <a:t>dělení zvěřiny</a:t>
            </a:r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5768280" cy="288925"/>
          </a:xfrm>
        </p:spPr>
        <p:txBody>
          <a:bodyPr/>
          <a:lstStyle/>
          <a:p>
            <a:r>
              <a:rPr lang="cs-CZ" dirty="0" smtClean="0"/>
              <a:t>Michaela Kaštánková - Zvěřina (2012)</a:t>
            </a:r>
            <a:endParaRPr lang="cs-CZ" dirty="0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>
          <a:xfrm>
            <a:off x="107504" y="1196752"/>
            <a:ext cx="8818240" cy="5544616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611560" y="1124744"/>
            <a:ext cx="4308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cs-CZ" b="1" dirty="0" smtClean="0"/>
              <a:t>Pernatá: vodní </a:t>
            </a:r>
            <a:r>
              <a:rPr lang="cs-CZ" dirty="0" smtClean="0"/>
              <a:t>–  divoká husa a kachna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4509120"/>
            <a:ext cx="2808312" cy="186898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4725144"/>
            <a:ext cx="2520280" cy="1683273"/>
          </a:xfrm>
          <a:prstGeom prst="rect">
            <a:avLst/>
          </a:prstGeom>
        </p:spPr>
      </p:pic>
      <p:pic>
        <p:nvPicPr>
          <p:cNvPr id="9" name="Obrázek 8" descr="husavelka_5 DIVOKÁ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1772816"/>
            <a:ext cx="2736304" cy="1824203"/>
          </a:xfrm>
          <a:prstGeom prst="rect">
            <a:avLst/>
          </a:prstGeom>
        </p:spPr>
      </p:pic>
      <p:pic>
        <p:nvPicPr>
          <p:cNvPr id="11" name="Obrázek 10" descr="kachna-divoka-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60032" y="1772816"/>
            <a:ext cx="2736304" cy="1729192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611560" y="3861048"/>
            <a:ext cx="4302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s-CZ" b="1" dirty="0" smtClean="0"/>
              <a:t>  Pernatá: polní a lesní </a:t>
            </a:r>
            <a:r>
              <a:rPr lang="cs-CZ" dirty="0" smtClean="0"/>
              <a:t>– koroptev, bažant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114082609"/>
      </p:ext>
    </p:extLst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332657"/>
            <a:ext cx="8458200" cy="792088"/>
          </a:xfrm>
        </p:spPr>
        <p:txBody>
          <a:bodyPr/>
          <a:lstStyle/>
          <a:p>
            <a:pPr algn="ctr"/>
            <a:r>
              <a:rPr lang="cs-CZ" dirty="0" smtClean="0"/>
              <a:t>dělení zvěřiny</a:t>
            </a:r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5768280" cy="288925"/>
          </a:xfrm>
        </p:spPr>
        <p:txBody>
          <a:bodyPr/>
          <a:lstStyle/>
          <a:p>
            <a:r>
              <a:rPr lang="cs-CZ" dirty="0" smtClean="0"/>
              <a:t>Michaela Kaštánková - Zvěřina (2012)</a:t>
            </a:r>
            <a:endParaRPr lang="cs-CZ" dirty="0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>
          <a:xfrm>
            <a:off x="467544" y="1196752"/>
            <a:ext cx="8458200" cy="4968552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755576" y="1484784"/>
            <a:ext cx="4154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cs-CZ" b="1" dirty="0" smtClean="0"/>
              <a:t>Černá</a:t>
            </a:r>
            <a:r>
              <a:rPr lang="cs-CZ" dirty="0" smtClean="0"/>
              <a:t>– divoké prase (kňour, bachyně)</a:t>
            </a:r>
            <a:endParaRPr lang="cs-CZ" dirty="0"/>
          </a:p>
        </p:txBody>
      </p:sp>
      <p:pic>
        <p:nvPicPr>
          <p:cNvPr id="9" name="Picture 7" descr="http://www.fotoaparat.cz/g/09/04/16/626730_2fed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420888"/>
            <a:ext cx="4102134" cy="258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86020659"/>
      </p:ext>
    </p:extLst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332657"/>
            <a:ext cx="8458200" cy="792088"/>
          </a:xfrm>
        </p:spPr>
        <p:txBody>
          <a:bodyPr/>
          <a:lstStyle/>
          <a:p>
            <a:pPr algn="ctr"/>
            <a:r>
              <a:rPr lang="cs-CZ" dirty="0" smtClean="0"/>
              <a:t>dělení zvěřiny</a:t>
            </a:r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5768280" cy="288925"/>
          </a:xfrm>
        </p:spPr>
        <p:txBody>
          <a:bodyPr/>
          <a:lstStyle/>
          <a:p>
            <a:r>
              <a:rPr lang="cs-CZ" dirty="0" smtClean="0"/>
              <a:t>Michaela Kaštánková - Zvěřina (2012)</a:t>
            </a:r>
            <a:endParaRPr lang="cs-CZ" dirty="0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>
          <a:xfrm>
            <a:off x="467544" y="1196752"/>
            <a:ext cx="8458200" cy="4968552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755576" y="1484784"/>
            <a:ext cx="3057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cs-CZ" b="1" dirty="0" smtClean="0"/>
              <a:t>Červená</a:t>
            </a:r>
            <a:r>
              <a:rPr lang="cs-CZ" dirty="0" smtClean="0"/>
              <a:t>– kamzík, medvěd</a:t>
            </a:r>
            <a:endParaRPr lang="cs-CZ" dirty="0"/>
          </a:p>
        </p:txBody>
      </p:sp>
      <p:pic>
        <p:nvPicPr>
          <p:cNvPr id="7" name="Obrázek 6" descr="kamzí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047893"/>
            <a:ext cx="3358781" cy="2965283"/>
          </a:xfrm>
          <a:prstGeom prst="rect">
            <a:avLst/>
          </a:prstGeom>
        </p:spPr>
      </p:pic>
      <p:pic>
        <p:nvPicPr>
          <p:cNvPr id="10" name="Obrázek 9" descr="medvě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5" y="2060848"/>
            <a:ext cx="3936437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6020659"/>
      </p:ext>
    </p:extLst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332657"/>
            <a:ext cx="84582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dělení zvěřiny</a:t>
            </a:r>
            <a:br>
              <a:rPr lang="cs-CZ" dirty="0" smtClean="0"/>
            </a:br>
            <a:r>
              <a:rPr lang="cs-CZ" dirty="0" smtClean="0"/>
              <a:t>(</a:t>
            </a:r>
            <a:r>
              <a:rPr lang="cs-CZ" sz="2700" dirty="0" smtClean="0"/>
              <a:t>nízká - zajíc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5768280" cy="288925"/>
          </a:xfrm>
        </p:spPr>
        <p:txBody>
          <a:bodyPr/>
          <a:lstStyle/>
          <a:p>
            <a:r>
              <a:rPr lang="cs-CZ" dirty="0" smtClean="0"/>
              <a:t>Michaela Kaštánková - Zvěřina (2012)</a:t>
            </a:r>
            <a:endParaRPr lang="cs-CZ" dirty="0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>
          <a:xfrm>
            <a:off x="467544" y="1196752"/>
            <a:ext cx="7920880" cy="4104456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912" y="2060848"/>
            <a:ext cx="3667352" cy="2044992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539552" y="1628800"/>
            <a:ext cx="1656184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cs-CZ" b="1" dirty="0" smtClean="0"/>
              <a:t>Kýta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cs-CZ" b="1" dirty="0" smtClean="0"/>
              <a:t> Hřbet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cs-CZ" b="1" dirty="0" smtClean="0"/>
              <a:t>Plece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cs-CZ" b="1" dirty="0" smtClean="0"/>
              <a:t> Hrudí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cs-CZ" b="1" dirty="0" smtClean="0"/>
              <a:t>Krk</a:t>
            </a:r>
          </a:p>
          <a:p>
            <a:pPr marL="342900" indent="-342900">
              <a:buAutoNum type="arabicPeriod"/>
            </a:pPr>
            <a:endParaRPr lang="cs-CZ" dirty="0"/>
          </a:p>
        </p:txBody>
      </p:sp>
      <p:cxnSp>
        <p:nvCxnSpPr>
          <p:cNvPr id="9" name="Přímá spojovací šipka 8"/>
          <p:cNvCxnSpPr/>
          <p:nvPr/>
        </p:nvCxnSpPr>
        <p:spPr>
          <a:xfrm>
            <a:off x="1619672" y="1988840"/>
            <a:ext cx="2786608" cy="1202432"/>
          </a:xfrm>
          <a:prstGeom prst="straightConnector1">
            <a:avLst/>
          </a:prstGeom>
          <a:ln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šipka 11"/>
          <p:cNvCxnSpPr/>
          <p:nvPr/>
        </p:nvCxnSpPr>
        <p:spPr>
          <a:xfrm>
            <a:off x="1619672" y="2348880"/>
            <a:ext cx="3146648" cy="19432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/>
          <p:nvPr/>
        </p:nvCxnSpPr>
        <p:spPr>
          <a:xfrm>
            <a:off x="1547664" y="2780928"/>
            <a:ext cx="4082752" cy="77038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šipka 19"/>
          <p:cNvCxnSpPr/>
          <p:nvPr/>
        </p:nvCxnSpPr>
        <p:spPr>
          <a:xfrm>
            <a:off x="1691680" y="3140968"/>
            <a:ext cx="3506688" cy="4823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šipka 23"/>
          <p:cNvCxnSpPr/>
          <p:nvPr/>
        </p:nvCxnSpPr>
        <p:spPr>
          <a:xfrm>
            <a:off x="1403648" y="3573016"/>
            <a:ext cx="4824536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25359151"/>
      </p:ext>
    </p:extLst>
  </p:cSld>
  <p:clrMapOvr>
    <a:masterClrMapping/>
  </p:clrMapOvr>
  <p:transition>
    <p:wedg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DC6CDD897236648814918DF821AA7F8" ma:contentTypeVersion="2" ma:contentTypeDescription="Vytvoří nový dokument" ma:contentTypeScope="" ma:versionID="af9887c040457a1a4961457537b6539b">
  <xsd:schema xmlns:xsd="http://www.w3.org/2001/XMLSchema" xmlns:xs="http://www.w3.org/2001/XMLSchema" xmlns:p="http://schemas.microsoft.com/office/2006/metadata/properties" xmlns:ns2="ffe072d7-0479-4921-b039-430ac4313379" targetNamespace="http://schemas.microsoft.com/office/2006/metadata/properties" ma:root="true" ma:fieldsID="1f7e674bb10f8a69f799aed2807a0a63" ns2:_="">
    <xsd:import namespace="ffe072d7-0479-4921-b039-430ac4313379"/>
    <xsd:element name="properties">
      <xsd:complexType>
        <xsd:sequence>
          <xsd:element name="documentManagement">
            <xsd:complexType>
              <xsd:all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e072d7-0479-4921-b039-430ac4313379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CatchAll" ma:description="" ma:hidden="true" ma:list="{efe6d685-f78c-45eb-badd-b7e1a9ba9804}" ma:internalName="TaxCatchAll" ma:showField="CatchAllData" ma:web="5197a47c-fdca-4f3e-a8ed-ca0d9f74c5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fe072d7-0479-4921-b039-430ac4313379"/>
  </documentManagement>
</p:properties>
</file>

<file path=customXml/itemProps1.xml><?xml version="1.0" encoding="utf-8"?>
<ds:datastoreItem xmlns:ds="http://schemas.openxmlformats.org/officeDocument/2006/customXml" ds:itemID="{00E1B699-155A-4D8A-845B-0AE679B3B342}"/>
</file>

<file path=customXml/itemProps2.xml><?xml version="1.0" encoding="utf-8"?>
<ds:datastoreItem xmlns:ds="http://schemas.openxmlformats.org/officeDocument/2006/customXml" ds:itemID="{7C853C27-9C89-4DAB-B6A2-838987C47328}"/>
</file>

<file path=customXml/itemProps3.xml><?xml version="1.0" encoding="utf-8"?>
<ds:datastoreItem xmlns:ds="http://schemas.openxmlformats.org/officeDocument/2006/customXml" ds:itemID="{05E07057-0AED-4F73-B0D9-75AF645CFFF2}"/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129</TotalTime>
  <Words>592</Words>
  <Application>Microsoft Office PowerPoint</Application>
  <PresentationFormat>Předvádění na obrazovce (4:3)</PresentationFormat>
  <Paragraphs>194</Paragraphs>
  <Slides>16</Slides>
  <Notes>16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Cesta</vt:lpstr>
      <vt:lpstr>Zvěřina</vt:lpstr>
      <vt:lpstr>Obsah</vt:lpstr>
      <vt:lpstr>Charakteristika zvěřiny</vt:lpstr>
      <vt:lpstr>dělení zvěřiny</vt:lpstr>
      <vt:lpstr>dělení zvěřiny</vt:lpstr>
      <vt:lpstr>dělení zvěřiny</vt:lpstr>
      <vt:lpstr>dělení zvěřiny</vt:lpstr>
      <vt:lpstr>dělení zvěřiny</vt:lpstr>
      <vt:lpstr>dělení zvěřiny (nízká - zajíc)</vt:lpstr>
      <vt:lpstr>Ukázka masa ze zvěřiny</vt:lpstr>
      <vt:lpstr>skladování a zrání masa</vt:lpstr>
      <vt:lpstr>Kuchyňské úpravy zvěřiny</vt:lpstr>
      <vt:lpstr>Názorné ukázky receptů</vt:lpstr>
      <vt:lpstr>Názorné ukázky receptů</vt:lpstr>
      <vt:lpstr>Děkuji za pozornost</vt:lpstr>
      <vt:lpstr>Citovaná literatura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oem</cp:lastModifiedBy>
  <cp:revision>31</cp:revision>
  <dcterms:created xsi:type="dcterms:W3CDTF">2012-10-13T14:45:08Z</dcterms:created>
  <dcterms:modified xsi:type="dcterms:W3CDTF">2012-12-07T06:20:55Z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0x0101006DC6CDD897236648814918DF821AA7F8</vt:lpwstr>
  </property>
  <property fmtid="{D5CDD505-2E9C-101B-9397-08002B2CF9AE}" pid="3" name="TaxKeywordTaxHTField">
    <vt:lpwstr/>
  </property>
  <property fmtid="{D5CDD505-2E9C-101B-9397-08002B2CF9AE}" pid="4" name="TaxKeyword">
    <vt:lpwstr/>
  </property>
</Properties>
</file>